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3" r:id="rId4"/>
    <p:sldId id="274" r:id="rId5"/>
    <p:sldId id="275" r:id="rId6"/>
    <p:sldId id="276" r:id="rId7"/>
    <p:sldId id="277" r:id="rId8"/>
    <p:sldId id="278" r:id="rId9"/>
    <p:sldId id="282" r:id="rId10"/>
    <p:sldId id="280" r:id="rId11"/>
    <p:sldId id="281"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AC3"/>
    <a:srgbClr val="FAB000"/>
    <a:srgbClr val="ADC85B"/>
    <a:srgbClr val="FDCF81"/>
    <a:srgbClr val="FEEDA6"/>
    <a:srgbClr val="CA4692"/>
    <a:srgbClr val="C9085B"/>
    <a:srgbClr val="BF0A27"/>
    <a:srgbClr val="E4004F"/>
    <a:srgbClr val="E950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6" autoAdjust="0"/>
    <p:restoredTop sz="95167" autoAdjust="0"/>
  </p:normalViewPr>
  <p:slideViewPr>
    <p:cSldViewPr snapToGrid="0" showGuides="1">
      <p:cViewPr>
        <p:scale>
          <a:sx n="77" d="100"/>
          <a:sy n="77" d="100"/>
        </p:scale>
        <p:origin x="-1158" y="-48"/>
      </p:cViewPr>
      <p:guideLst>
        <p:guide orient="horz" pos="2183"/>
        <p:guide orient="horz" pos="3974"/>
        <p:guide orient="horz" pos="346"/>
        <p:guide orient="horz" pos="482"/>
        <p:guide orient="horz" pos="3838"/>
        <p:guide pos="2880"/>
        <p:guide pos="340"/>
        <p:guide pos="5420"/>
        <p:guide pos="476"/>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home-early-years-planning/maths-mastery-foundation-planning-early-years/number-recognition-and-representation-maths-mastery-foundation-planning-early-yea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home-early-years-planning/maths-mastery-foundation-planning-early-years/number-recognition-and-representation-maths-mastery-foundation-planning-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57133" y="5588000"/>
            <a:ext cx="812800" cy="50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3" name="Content Placeholder 2"/>
          <p:cNvSpPr>
            <a:spLocks noGrp="1"/>
          </p:cNvSpPr>
          <p:nvPr>
            <p:ph sz="quarter" idx="10"/>
          </p:nvPr>
        </p:nvSpPr>
        <p:spPr>
          <a:xfrm>
            <a:off x="6180138" y="2166938"/>
            <a:ext cx="914400" cy="91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65600" y="3175000"/>
            <a:ext cx="812800" cy="50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4.xml"/><Relationship Id="rId7"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slide" Target="slide6.xml"/><Relationship Id="rId10" Type="http://schemas.openxmlformats.org/officeDocument/2006/relationships/slide" Target="slide12.xml"/><Relationship Id="rId4" Type="http://schemas.openxmlformats.org/officeDocument/2006/relationships/slide" Target="slide5.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597113"/>
            <a:ext cx="8220075" cy="595304"/>
          </a:xfrm>
        </p:spPr>
        <p:txBody>
          <a:bodyPr anchor="ctr" anchorCtr="0"/>
          <a:lstStyle/>
          <a:p>
            <a:pPr algn="ctr"/>
            <a:r>
              <a:rPr lang="en-GB" sz="3600" dirty="0">
                <a:solidFill>
                  <a:schemeClr val="tx1"/>
                </a:solidFill>
                <a:latin typeface="Twinkl" pitchFamily="50" charset="0"/>
              </a:rPr>
              <a:t>Contents</a:t>
            </a:r>
            <a:endParaRPr lang="en-GB" sz="3600" dirty="0">
              <a:latin typeface="+mn-lt"/>
            </a:endParaRPr>
          </a:p>
        </p:txBody>
      </p:sp>
      <p:sp>
        <p:nvSpPr>
          <p:cNvPr id="14" name="1 Text">
            <a:hlinkClick r:id="rId2" action="ppaction://hlinksldjump"/>
          </p:cNvPr>
          <p:cNvSpPr/>
          <p:nvPr/>
        </p:nvSpPr>
        <p:spPr>
          <a:xfrm>
            <a:off x="1891107" y="1317787"/>
            <a:ext cx="5352256" cy="432000"/>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noAutofit/>
          </a:bodyPr>
          <a:lstStyle/>
          <a:p>
            <a:pPr algn="ctr"/>
            <a:r>
              <a:rPr lang="en-GB" dirty="0">
                <a:solidFill>
                  <a:schemeClr val="bg1"/>
                </a:solidFill>
                <a:latin typeface="Twinkl" pitchFamily="50" charset="0"/>
              </a:rPr>
              <a:t>Number Bots on Parade</a:t>
            </a:r>
            <a:endParaRPr lang="en-GB" dirty="0">
              <a:solidFill>
                <a:schemeClr val="bg1"/>
              </a:solidFill>
            </a:endParaRPr>
          </a:p>
        </p:txBody>
      </p:sp>
      <p:sp>
        <p:nvSpPr>
          <p:cNvPr id="15" name="2 Text">
            <a:hlinkClick r:id="rId3" action="ppaction://hlinksldjump"/>
          </p:cNvPr>
          <p:cNvSpPr/>
          <p:nvPr/>
        </p:nvSpPr>
        <p:spPr>
          <a:xfrm>
            <a:off x="1891107" y="1869081"/>
            <a:ext cx="5352256" cy="432000"/>
          </a:xfrm>
          <a:prstGeom prst="round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Confusing Post</a:t>
            </a:r>
            <a:endParaRPr lang="en-GB" dirty="0">
              <a:solidFill>
                <a:schemeClr val="bg1"/>
              </a:solidFill>
            </a:endParaRPr>
          </a:p>
        </p:txBody>
      </p:sp>
      <p:sp>
        <p:nvSpPr>
          <p:cNvPr id="16" name="3 Text">
            <a:hlinkClick r:id="rId4" action="ppaction://hlinksldjump"/>
          </p:cNvPr>
          <p:cNvSpPr/>
          <p:nvPr/>
        </p:nvSpPr>
        <p:spPr>
          <a:xfrm>
            <a:off x="1891107" y="2420375"/>
            <a:ext cx="5352256" cy="432000"/>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Missing Numbers Washing Line</a:t>
            </a:r>
            <a:endParaRPr lang="en-GB" dirty="0">
              <a:solidFill>
                <a:schemeClr val="bg1"/>
              </a:solidFill>
            </a:endParaRPr>
          </a:p>
        </p:txBody>
      </p:sp>
      <p:sp>
        <p:nvSpPr>
          <p:cNvPr id="17" name="4 Text">
            <a:hlinkClick r:id="rId5" action="ppaction://hlinksldjump"/>
          </p:cNvPr>
          <p:cNvSpPr/>
          <p:nvPr/>
        </p:nvSpPr>
        <p:spPr>
          <a:xfrm>
            <a:off x="1891107" y="2971669"/>
            <a:ext cx="5352256" cy="427390"/>
          </a:xfrm>
          <a:prstGeom prst="round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Missing Train Carriages</a:t>
            </a:r>
            <a:endParaRPr lang="en-GB" dirty="0">
              <a:solidFill>
                <a:schemeClr val="bg1"/>
              </a:solidFill>
            </a:endParaRPr>
          </a:p>
        </p:txBody>
      </p:sp>
      <p:sp>
        <p:nvSpPr>
          <p:cNvPr id="18" name="5 Text">
            <a:hlinkClick r:id="rId6" action="ppaction://hlinksldjump"/>
          </p:cNvPr>
          <p:cNvSpPr/>
          <p:nvPr/>
        </p:nvSpPr>
        <p:spPr>
          <a:xfrm>
            <a:off x="1891107" y="3518353"/>
            <a:ext cx="5352256" cy="432000"/>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Little Red Riding Hood Number Path</a:t>
            </a:r>
            <a:endParaRPr lang="en-GB" dirty="0">
              <a:solidFill>
                <a:schemeClr val="bg1"/>
              </a:solidFill>
            </a:endParaRPr>
          </a:p>
        </p:txBody>
      </p:sp>
      <p:sp>
        <p:nvSpPr>
          <p:cNvPr id="19" name="6 Text">
            <a:hlinkClick r:id="rId6" action="ppaction://hlinksldjump"/>
          </p:cNvPr>
          <p:cNvSpPr/>
          <p:nvPr/>
        </p:nvSpPr>
        <p:spPr>
          <a:xfrm>
            <a:off x="1891107" y="4069647"/>
            <a:ext cx="5352256" cy="432000"/>
          </a:xfrm>
          <a:prstGeom prst="round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Freddie Frog’s Lily Pad Line</a:t>
            </a:r>
            <a:endParaRPr lang="en-GB" dirty="0">
              <a:solidFill>
                <a:schemeClr val="bg1"/>
              </a:solidFill>
            </a:endParaRPr>
          </a:p>
        </p:txBody>
      </p:sp>
      <p:sp>
        <p:nvSpPr>
          <p:cNvPr id="20" name="7 Text">
            <a:hlinkClick r:id="rId7" action="ppaction://hlinksldjump"/>
          </p:cNvPr>
          <p:cNvSpPr/>
          <p:nvPr/>
        </p:nvSpPr>
        <p:spPr>
          <a:xfrm>
            <a:off x="1884973" y="4614866"/>
            <a:ext cx="5352256" cy="432000"/>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Acorn Collection Day</a:t>
            </a:r>
            <a:endParaRPr lang="en-GB" dirty="0">
              <a:solidFill>
                <a:schemeClr val="bg1"/>
              </a:solidFill>
            </a:endParaRPr>
          </a:p>
        </p:txBody>
      </p:sp>
      <p:sp>
        <p:nvSpPr>
          <p:cNvPr id="22" name="8 Text">
            <a:hlinkClick r:id="rId8" action="ppaction://hlinksldjump"/>
          </p:cNvPr>
          <p:cNvSpPr/>
          <p:nvPr/>
        </p:nvSpPr>
        <p:spPr>
          <a:xfrm>
            <a:off x="1891107" y="5172235"/>
            <a:ext cx="5352256" cy="432000"/>
          </a:xfrm>
          <a:prstGeom prst="round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1"/>
                </a:solidFill>
                <a:latin typeface="Twinkl" pitchFamily="50" charset="0"/>
              </a:rPr>
              <a:t>Ready, Steady, GO!</a:t>
            </a:r>
            <a:endParaRPr lang="en-GB" dirty="0">
              <a:solidFill>
                <a:schemeClr val="bg1"/>
              </a:solidFill>
            </a:endParaRPr>
          </a:p>
        </p:txBody>
      </p:sp>
      <p:sp>
        <p:nvSpPr>
          <p:cNvPr id="30" name="9 Text">
            <a:hlinkClick r:id="rId9" action="ppaction://hlinksldjump"/>
          </p:cNvPr>
          <p:cNvSpPr/>
          <p:nvPr/>
        </p:nvSpPr>
        <p:spPr>
          <a:xfrm>
            <a:off x="1884973" y="5723530"/>
            <a:ext cx="5352256" cy="432000"/>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err="1">
                <a:solidFill>
                  <a:schemeClr val="bg1"/>
                </a:solidFill>
                <a:latin typeface="Twinkl" pitchFamily="50" charset="0"/>
              </a:rPr>
              <a:t>Oopsy</a:t>
            </a:r>
            <a:r>
              <a:rPr lang="en-GB" dirty="0">
                <a:solidFill>
                  <a:schemeClr val="bg1"/>
                </a:solidFill>
                <a:latin typeface="Twinkl" pitchFamily="50" charset="0"/>
              </a:rPr>
              <a:t> Daisy!</a:t>
            </a:r>
          </a:p>
        </p:txBody>
      </p:sp>
      <p:sp>
        <p:nvSpPr>
          <p:cNvPr id="3" name="Hyperlink 1" hidden="1">
            <a:hlinkClick r:id="rId2" action="ppaction://hlinksldjump"/>
          </p:cNvPr>
          <p:cNvSpPr/>
          <p:nvPr/>
        </p:nvSpPr>
        <p:spPr>
          <a:xfrm>
            <a:off x="1884973" y="1317787"/>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Hyperlink 2" hidden="1">
            <a:hlinkClick r:id="rId10" action="ppaction://hlinksldjump"/>
          </p:cNvPr>
          <p:cNvSpPr/>
          <p:nvPr/>
        </p:nvSpPr>
        <p:spPr>
          <a:xfrm>
            <a:off x="1884973" y="1866935"/>
            <a:ext cx="5352256" cy="4373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Hyperlink 3" hidden="1">
            <a:hlinkClick r:id="rId10" action="ppaction://hlinksldjump"/>
          </p:cNvPr>
          <p:cNvSpPr/>
          <p:nvPr/>
        </p:nvSpPr>
        <p:spPr>
          <a:xfrm>
            <a:off x="1884973" y="2420819"/>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Hyperlink 4" hidden="1">
            <a:hlinkClick r:id="" action="ppaction://noaction"/>
          </p:cNvPr>
          <p:cNvSpPr/>
          <p:nvPr/>
        </p:nvSpPr>
        <p:spPr>
          <a:xfrm>
            <a:off x="1884973" y="2972155"/>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Hyperlink 5" hidden="1">
            <a:hlinkClick r:id="rId10" action="ppaction://hlinksldjump"/>
          </p:cNvPr>
          <p:cNvSpPr/>
          <p:nvPr/>
        </p:nvSpPr>
        <p:spPr>
          <a:xfrm>
            <a:off x="1884973" y="3523491"/>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Hyperlink 6" hidden="1">
            <a:hlinkClick r:id="rId2" action="ppaction://hlinksldjump"/>
          </p:cNvPr>
          <p:cNvSpPr/>
          <p:nvPr/>
        </p:nvSpPr>
        <p:spPr>
          <a:xfrm>
            <a:off x="1884973" y="4074827"/>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Hyperlink 7" hidden="1">
            <a:hlinkClick r:id="" action="ppaction://noaction"/>
          </p:cNvPr>
          <p:cNvSpPr/>
          <p:nvPr/>
        </p:nvSpPr>
        <p:spPr>
          <a:xfrm>
            <a:off x="1884973" y="4626163"/>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Hyperlink 8" hidden="1">
            <a:hlinkClick r:id="" action="ppaction://noaction"/>
          </p:cNvPr>
          <p:cNvSpPr/>
          <p:nvPr/>
        </p:nvSpPr>
        <p:spPr>
          <a:xfrm>
            <a:off x="1884973" y="5177499"/>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Hyperlink 9" hidden="1">
            <a:hlinkClick r:id="" action="ppaction://noaction"/>
          </p:cNvPr>
          <p:cNvSpPr/>
          <p:nvPr/>
        </p:nvSpPr>
        <p:spPr>
          <a:xfrm>
            <a:off x="1884973" y="5728835"/>
            <a:ext cx="5352256" cy="4267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Number Bots on Parade</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It is time for the number bots parade! They need to line up in order. Can you click on the number bots in order from 1 to 10? </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big robot to reveal questions that encourage the development of children’s mathematical reasoning skills.</a:t>
            </a:r>
            <a:endParaRPr lang="en-GB" sz="1400" dirty="0">
              <a:solidFill>
                <a:schemeClr val="bg1"/>
              </a:solidFill>
            </a:endParaRPr>
          </a:p>
        </p:txBody>
      </p:sp>
      <p:sp>
        <p:nvSpPr>
          <p:cNvPr id="8" name="Question 3"/>
          <p:cNvSpPr/>
          <p:nvPr/>
        </p:nvSpPr>
        <p:spPr>
          <a:xfrm>
            <a:off x="5218607" y="1445079"/>
            <a:ext cx="2200900" cy="897878"/>
          </a:xfrm>
          <a:prstGeom prst="roundRect">
            <a:avLst>
              <a:gd name="adj" fmla="val 20574"/>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FF0000"/>
              </a:buClr>
              <a:buSzPts val="1200"/>
            </a:pPr>
            <a:r>
              <a:rPr lang="en-GB" sz="1400" dirty="0"/>
              <a:t>What number bot would be after number 10?</a:t>
            </a:r>
            <a:r>
              <a:rPr lang="en-GB" sz="1400" dirty="0">
                <a:solidFill>
                  <a:srgbClr val="FF0000"/>
                </a:solidFill>
                <a:latin typeface="Arial"/>
                <a:ea typeface="Arial"/>
                <a:cs typeface="Arial"/>
                <a:sym typeface="Arial"/>
              </a:rPr>
              <a:t>  </a:t>
            </a:r>
          </a:p>
        </p:txBody>
      </p:sp>
      <p:sp>
        <p:nvSpPr>
          <p:cNvPr id="9" name="Question 2"/>
          <p:cNvSpPr/>
          <p:nvPr/>
        </p:nvSpPr>
        <p:spPr>
          <a:xfrm>
            <a:off x="5233984" y="1442531"/>
            <a:ext cx="2200900"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Can you read all of the numbers?</a:t>
            </a:r>
          </a:p>
        </p:txBody>
      </p:sp>
      <p:sp>
        <p:nvSpPr>
          <p:cNvPr id="10" name="Question 1"/>
          <p:cNvSpPr/>
          <p:nvPr/>
        </p:nvSpPr>
        <p:spPr>
          <a:xfrm>
            <a:off x="5243199" y="1440978"/>
            <a:ext cx="2208664"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number bot is first in the line?</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2" name="main robot"/>
          <p:cNvPicPr>
            <a:picLocks noChangeAspect="1"/>
          </p:cNvPicPr>
          <p:nvPr/>
        </p:nvPicPr>
        <p:blipFill rotWithShape="1">
          <a:blip r:embed="rId2" cstate="print">
            <a:extLst>
              <a:ext uri="{28A0092B-C50C-407E-A947-70E740481C1C}">
                <a14:useLocalDpi xmlns:a14="http://schemas.microsoft.com/office/drawing/2010/main" val="0"/>
              </a:ext>
            </a:extLst>
          </a:blip>
          <a:srcRect b="21973"/>
          <a:stretch/>
        </p:blipFill>
        <p:spPr>
          <a:xfrm>
            <a:off x="7506276" y="1002000"/>
            <a:ext cx="1084456" cy="1656533"/>
          </a:xfrm>
          <a:prstGeom prst="rect">
            <a:avLst/>
          </a:prstGeom>
        </p:spPr>
      </p:pic>
      <p:grpSp>
        <p:nvGrpSpPr>
          <p:cNvPr id="14" name="robot 1"/>
          <p:cNvGrpSpPr/>
          <p:nvPr/>
        </p:nvGrpSpPr>
        <p:grpSpPr>
          <a:xfrm>
            <a:off x="4694675" y="4699002"/>
            <a:ext cx="630106" cy="1233540"/>
            <a:chOff x="755650" y="4228028"/>
            <a:chExt cx="836083" cy="1636775"/>
          </a:xfrm>
        </p:grpSpPr>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13" name="Oval 12"/>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a:t>
              </a:r>
            </a:p>
          </p:txBody>
        </p:sp>
      </p:grpSp>
      <p:grpSp>
        <p:nvGrpSpPr>
          <p:cNvPr id="47" name="robot 2"/>
          <p:cNvGrpSpPr/>
          <p:nvPr/>
        </p:nvGrpSpPr>
        <p:grpSpPr>
          <a:xfrm>
            <a:off x="1556059" y="4699002"/>
            <a:ext cx="630106" cy="1233540"/>
            <a:chOff x="755650" y="4228028"/>
            <a:chExt cx="836083" cy="1636775"/>
          </a:xfrm>
        </p:grpSpPr>
        <p:pic>
          <p:nvPicPr>
            <p:cNvPr id="48" name="Picture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49" name="Oval 48"/>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a:t>
              </a:r>
            </a:p>
          </p:txBody>
        </p:sp>
      </p:grpSp>
      <p:grpSp>
        <p:nvGrpSpPr>
          <p:cNvPr id="50" name="robot 3"/>
          <p:cNvGrpSpPr/>
          <p:nvPr/>
        </p:nvGrpSpPr>
        <p:grpSpPr>
          <a:xfrm>
            <a:off x="5479329" y="4699002"/>
            <a:ext cx="630106" cy="1233540"/>
            <a:chOff x="755650" y="4228028"/>
            <a:chExt cx="836083" cy="1636775"/>
          </a:xfrm>
        </p:grpSpPr>
        <p:pic>
          <p:nvPicPr>
            <p:cNvPr id="51" name="Picture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52" name="Oval 51"/>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a:t>
              </a:r>
            </a:p>
          </p:txBody>
        </p:sp>
      </p:grpSp>
      <p:grpSp>
        <p:nvGrpSpPr>
          <p:cNvPr id="53" name="robot 4"/>
          <p:cNvGrpSpPr/>
          <p:nvPr/>
        </p:nvGrpSpPr>
        <p:grpSpPr>
          <a:xfrm>
            <a:off x="771405" y="4699002"/>
            <a:ext cx="630106" cy="1233540"/>
            <a:chOff x="755650" y="4228028"/>
            <a:chExt cx="836083" cy="1636775"/>
          </a:xfrm>
        </p:grpSpPr>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55" name="Oval 54"/>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a:t>
              </a:r>
            </a:p>
          </p:txBody>
        </p:sp>
      </p:grpSp>
      <p:grpSp>
        <p:nvGrpSpPr>
          <p:cNvPr id="56" name="robot 5"/>
          <p:cNvGrpSpPr/>
          <p:nvPr/>
        </p:nvGrpSpPr>
        <p:grpSpPr>
          <a:xfrm>
            <a:off x="3910021" y="4699002"/>
            <a:ext cx="630106" cy="1233540"/>
            <a:chOff x="755650" y="4228028"/>
            <a:chExt cx="836083" cy="1636775"/>
          </a:xfrm>
        </p:grpSpPr>
        <p:pic>
          <p:nvPicPr>
            <p:cNvPr id="57" name="Picture 5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58" name="Oval 57"/>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a:t>
              </a:r>
            </a:p>
          </p:txBody>
        </p:sp>
      </p:grpSp>
      <p:grpSp>
        <p:nvGrpSpPr>
          <p:cNvPr id="59" name="robot 6"/>
          <p:cNvGrpSpPr/>
          <p:nvPr/>
        </p:nvGrpSpPr>
        <p:grpSpPr>
          <a:xfrm>
            <a:off x="2340713" y="4699002"/>
            <a:ext cx="630106" cy="1233540"/>
            <a:chOff x="755650" y="4228028"/>
            <a:chExt cx="836083" cy="1636775"/>
          </a:xfrm>
        </p:grpSpPr>
        <p:pic>
          <p:nvPicPr>
            <p:cNvPr id="60" name="Picture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61" name="Oval 60"/>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a:t>
              </a:r>
            </a:p>
          </p:txBody>
        </p:sp>
      </p:grpSp>
      <p:grpSp>
        <p:nvGrpSpPr>
          <p:cNvPr id="62" name="robot 7"/>
          <p:cNvGrpSpPr/>
          <p:nvPr/>
        </p:nvGrpSpPr>
        <p:grpSpPr>
          <a:xfrm>
            <a:off x="7833288" y="4699002"/>
            <a:ext cx="630106" cy="1233540"/>
            <a:chOff x="755650" y="4228028"/>
            <a:chExt cx="836083" cy="1636775"/>
          </a:xfrm>
        </p:grpSpPr>
        <p:pic>
          <p:nvPicPr>
            <p:cNvPr id="63" name="Picture 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64" name="Oval 63"/>
            <p:cNvSpPr/>
            <p:nvPr/>
          </p:nvSpPr>
          <p:spPr>
            <a:xfrm>
              <a:off x="973940" y="4962431"/>
              <a:ext cx="408771"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a:t>
              </a:r>
            </a:p>
          </p:txBody>
        </p:sp>
      </p:grpSp>
      <p:grpSp>
        <p:nvGrpSpPr>
          <p:cNvPr id="65" name="robot 8"/>
          <p:cNvGrpSpPr/>
          <p:nvPr/>
        </p:nvGrpSpPr>
        <p:grpSpPr>
          <a:xfrm>
            <a:off x="6263983" y="4699002"/>
            <a:ext cx="630106" cy="1233540"/>
            <a:chOff x="755650" y="4228028"/>
            <a:chExt cx="836083" cy="1636775"/>
          </a:xfrm>
        </p:grpSpPr>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67" name="Oval 66"/>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a:t>
              </a:r>
            </a:p>
          </p:txBody>
        </p:sp>
      </p:grpSp>
      <p:grpSp>
        <p:nvGrpSpPr>
          <p:cNvPr id="68" name="robot 9"/>
          <p:cNvGrpSpPr/>
          <p:nvPr/>
        </p:nvGrpSpPr>
        <p:grpSpPr>
          <a:xfrm>
            <a:off x="7048637" y="4699002"/>
            <a:ext cx="630106" cy="1233540"/>
            <a:chOff x="755650" y="4228028"/>
            <a:chExt cx="836083" cy="1636775"/>
          </a:xfrm>
        </p:grpSpPr>
        <p:pic>
          <p:nvPicPr>
            <p:cNvPr id="69" name="Picture 6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70" name="Oval 69"/>
            <p:cNvSpPr/>
            <p:nvPr/>
          </p:nvSpPr>
          <p:spPr>
            <a:xfrm>
              <a:off x="973940" y="4962431"/>
              <a:ext cx="408770"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a:t>
              </a:r>
            </a:p>
          </p:txBody>
        </p:sp>
      </p:grpSp>
      <p:grpSp>
        <p:nvGrpSpPr>
          <p:cNvPr id="19" name="robot 10"/>
          <p:cNvGrpSpPr/>
          <p:nvPr/>
        </p:nvGrpSpPr>
        <p:grpSpPr>
          <a:xfrm>
            <a:off x="3125367" y="4699002"/>
            <a:ext cx="630106" cy="1233540"/>
            <a:chOff x="7730512" y="4437847"/>
            <a:chExt cx="728907" cy="1426960"/>
          </a:xfrm>
        </p:grpSpPr>
        <p:grpSp>
          <p:nvGrpSpPr>
            <p:cNvPr id="71" name="robot 10"/>
            <p:cNvGrpSpPr/>
            <p:nvPr/>
          </p:nvGrpSpPr>
          <p:grpSpPr>
            <a:xfrm>
              <a:off x="7730512" y="4437847"/>
              <a:ext cx="728907" cy="1426960"/>
              <a:chOff x="755650" y="4228028"/>
              <a:chExt cx="836083" cy="1636775"/>
            </a:xfrm>
          </p:grpSpPr>
          <p:pic>
            <p:nvPicPr>
              <p:cNvPr id="72" name="Picture 7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4228028"/>
                <a:ext cx="836083" cy="1636775"/>
              </a:xfrm>
              <a:prstGeom prst="rect">
                <a:avLst/>
              </a:prstGeom>
            </p:spPr>
          </p:pic>
          <p:sp>
            <p:nvSpPr>
              <p:cNvPr id="73" name="Oval 72"/>
              <p:cNvSpPr/>
              <p:nvPr/>
            </p:nvSpPr>
            <p:spPr>
              <a:xfrm>
                <a:off x="973940" y="4962431"/>
                <a:ext cx="408769" cy="4087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endParaRPr>
              </a:p>
            </p:txBody>
          </p:sp>
        </p:grpSp>
        <p:sp>
          <p:nvSpPr>
            <p:cNvPr id="18" name="Rectangle 17"/>
            <p:cNvSpPr/>
            <p:nvPr/>
          </p:nvSpPr>
          <p:spPr>
            <a:xfrm>
              <a:off x="7888842" y="5038930"/>
              <a:ext cx="426719" cy="369332"/>
            </a:xfrm>
            <a:prstGeom prst="rect">
              <a:avLst/>
            </a:prstGeom>
          </p:spPr>
          <p:txBody>
            <a:bodyPr wrap="none">
              <a:spAutoFit/>
            </a:bodyPr>
            <a:lstStyle/>
            <a:p>
              <a:pPr algn="ctr"/>
              <a:r>
                <a:rPr lang="en-GB" b="1" dirty="0"/>
                <a:t>10</a:t>
              </a:r>
            </a:p>
          </p:txBody>
        </p:sp>
      </p:grpSp>
      <p:sp>
        <p:nvSpPr>
          <p:cNvPr id="20" name="Rectangle 19">
            <a:hlinkClick r:id="rId4"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88470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 presetClass="exit" presetSubtype="0" fill="hold" grpId="1"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2"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30" restart="whenNotActive" fill="hold" evtFilter="cancelBubble" nodeType="interactiveSeq">
                <p:stCondLst>
                  <p:cond evt="onClick" delay="0">
                    <p:tgtEl>
                      <p:spTgt spid="14"/>
                    </p:tgtEl>
                  </p:cond>
                </p:stCondLst>
                <p:endSync evt="end" delay="0">
                  <p:rtn val="all"/>
                </p:endSync>
                <p:childTnLst>
                  <p:par>
                    <p:cTn id="31" fill="hold">
                      <p:stCondLst>
                        <p:cond delay="0"/>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3.05556E-6 0 L -0.42639 -0.19051 " pathEditMode="relative" rAng="0" ptsTypes="AA">
                                      <p:cBhvr>
                                        <p:cTn id="34" dur="2000" fill="hold"/>
                                        <p:tgtEl>
                                          <p:spTgt spid="14"/>
                                        </p:tgtEl>
                                        <p:attrNameLst>
                                          <p:attrName>ppt_x</p:attrName>
                                          <p:attrName>ppt_y</p:attrName>
                                        </p:attrNameLst>
                                      </p:cBhvr>
                                      <p:rCtr x="-21319" y="-9537"/>
                                    </p:animMotion>
                                  </p:childTnLst>
                                </p:cTn>
                              </p:par>
                            </p:childTnLst>
                          </p:cTn>
                        </p:par>
                      </p:childTnLst>
                    </p:cTn>
                  </p:par>
                </p:childTnLst>
              </p:cTn>
              <p:nextCondLst>
                <p:cond evt="onClick" delay="0">
                  <p:tgtEl>
                    <p:spTgt spid="14"/>
                  </p:tgtEl>
                </p:cond>
              </p:nextCondLst>
            </p:seq>
            <p:seq concurrent="1" nextAc="seek">
              <p:cTn id="35" restart="whenNotActive" fill="hold" evtFilter="cancelBubble" nodeType="interactiveSeq">
                <p:stCondLst>
                  <p:cond evt="onClick" delay="0">
                    <p:tgtEl>
                      <p:spTgt spid="47"/>
                    </p:tgtEl>
                  </p:cond>
                </p:stCondLst>
                <p:endSync evt="end" delay="0">
                  <p:rtn val="all"/>
                </p:endSync>
                <p:childTnLst>
                  <p:par>
                    <p:cTn id="36" fill="hold">
                      <p:stCondLst>
                        <p:cond delay="0"/>
                      </p:stCondLst>
                      <p:childTnLst>
                        <p:par>
                          <p:cTn id="37" fill="hold">
                            <p:stCondLst>
                              <p:cond delay="0"/>
                            </p:stCondLst>
                            <p:childTnLst>
                              <p:par>
                                <p:cTn id="38" presetID="42" presetClass="path" presetSubtype="0" accel="50000" decel="50000" fill="hold" nodeType="clickEffect">
                                  <p:stCondLst>
                                    <p:cond delay="0"/>
                                  </p:stCondLst>
                                  <p:childTnLst>
                                    <p:animMotion origin="layout" path="M -3.88889E-6 0 L 0.00018 -0.19468 " pathEditMode="relative" rAng="0" ptsTypes="AA">
                                      <p:cBhvr>
                                        <p:cTn id="39" dur="2000" fill="hold"/>
                                        <p:tgtEl>
                                          <p:spTgt spid="47"/>
                                        </p:tgtEl>
                                        <p:attrNameLst>
                                          <p:attrName>ppt_x</p:attrName>
                                          <p:attrName>ppt_y</p:attrName>
                                        </p:attrNameLst>
                                      </p:cBhvr>
                                      <p:rCtr x="0" y="-9745"/>
                                    </p:animMotion>
                                  </p:childTnLst>
                                </p:cTn>
                              </p:par>
                            </p:childTnLst>
                          </p:cTn>
                        </p:par>
                      </p:childTnLst>
                    </p:cTn>
                  </p:par>
                </p:childTnLst>
              </p:cTn>
              <p:nextCondLst>
                <p:cond evt="onClick" delay="0">
                  <p:tgtEl>
                    <p:spTgt spid="47"/>
                  </p:tgtEl>
                </p:cond>
              </p:nextCondLst>
            </p:seq>
            <p:seq concurrent="1" nextAc="seek">
              <p:cTn id="40" restart="whenNotActive" fill="hold" evtFilter="cancelBubble" nodeType="interactiveSeq">
                <p:stCondLst>
                  <p:cond evt="onClick" delay="0">
                    <p:tgtEl>
                      <p:spTgt spid="50"/>
                    </p:tgtEl>
                  </p:cond>
                </p:stCondLst>
                <p:endSync evt="end" delay="0">
                  <p:rtn val="all"/>
                </p:endSync>
                <p:childTnLst>
                  <p:par>
                    <p:cTn id="41" fill="hold">
                      <p:stCondLst>
                        <p:cond delay="0"/>
                      </p:stCondLst>
                      <p:childTnLst>
                        <p:par>
                          <p:cTn id="42" fill="hold">
                            <p:stCondLst>
                              <p:cond delay="0"/>
                            </p:stCondLst>
                            <p:childTnLst>
                              <p:par>
                                <p:cTn id="43" presetID="42" presetClass="path" presetSubtype="0" accel="50000" decel="50000" fill="hold" nodeType="clickEffect">
                                  <p:stCondLst>
                                    <p:cond delay="0"/>
                                  </p:stCondLst>
                                  <p:childTnLst>
                                    <p:animMotion origin="layout" path="M -5.55556E-7 0 L -0.34566 -0.1912 " pathEditMode="relative" rAng="0" ptsTypes="AA">
                                      <p:cBhvr>
                                        <p:cTn id="44" dur="2000" fill="hold"/>
                                        <p:tgtEl>
                                          <p:spTgt spid="50"/>
                                        </p:tgtEl>
                                        <p:attrNameLst>
                                          <p:attrName>ppt_x</p:attrName>
                                          <p:attrName>ppt_y</p:attrName>
                                        </p:attrNameLst>
                                      </p:cBhvr>
                                      <p:rCtr x="-17292" y="-9560"/>
                                    </p:animMotion>
                                  </p:childTnLst>
                                </p:cTn>
                              </p:par>
                            </p:childTnLst>
                          </p:cTn>
                        </p:par>
                      </p:childTnLst>
                    </p:cTn>
                  </p:par>
                </p:childTnLst>
              </p:cTn>
              <p:nextCondLst>
                <p:cond evt="onClick" delay="0">
                  <p:tgtEl>
                    <p:spTgt spid="50"/>
                  </p:tgtEl>
                </p:cond>
              </p:nextCondLst>
            </p:seq>
            <p:seq concurrent="1" nextAc="seek">
              <p:cTn id="45" restart="whenNotActive" fill="hold" evtFilter="cancelBubble" nodeType="interactiveSeq">
                <p:stCondLst>
                  <p:cond evt="onClick" delay="0">
                    <p:tgtEl>
                      <p:spTgt spid="53"/>
                    </p:tgtEl>
                  </p:cond>
                </p:stCondLst>
                <p:endSync evt="end" delay="0">
                  <p:rtn val="all"/>
                </p:endSync>
                <p:childTnLst>
                  <p:par>
                    <p:cTn id="46" fill="hold">
                      <p:stCondLst>
                        <p:cond delay="0"/>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1.38778E-17 0 L 0.26181 -0.19097 " pathEditMode="relative" rAng="0" ptsTypes="AA">
                                      <p:cBhvr>
                                        <p:cTn id="49" dur="2000" fill="hold"/>
                                        <p:tgtEl>
                                          <p:spTgt spid="53"/>
                                        </p:tgtEl>
                                        <p:attrNameLst>
                                          <p:attrName>ppt_x</p:attrName>
                                          <p:attrName>ppt_y</p:attrName>
                                        </p:attrNameLst>
                                      </p:cBhvr>
                                      <p:rCtr x="13090" y="-9560"/>
                                    </p:animMotion>
                                  </p:childTnLst>
                                </p:cTn>
                              </p:par>
                            </p:childTnLst>
                          </p:cTn>
                        </p:par>
                      </p:childTnLst>
                    </p:cTn>
                  </p:par>
                </p:childTnLst>
              </p:cTn>
              <p:nextCondLst>
                <p:cond evt="onClick" delay="0">
                  <p:tgtEl>
                    <p:spTgt spid="53"/>
                  </p:tgtEl>
                </p:cond>
              </p:nextCondLst>
            </p:seq>
            <p:seq concurrent="1" nextAc="seek">
              <p:cTn id="50" restart="whenNotActive" fill="hold" evtFilter="cancelBubble" nodeType="interactiveSeq">
                <p:stCondLst>
                  <p:cond evt="onClick" delay="0">
                    <p:tgtEl>
                      <p:spTgt spid="56"/>
                    </p:tgtEl>
                  </p:cond>
                </p:stCondLst>
                <p:endSync evt="end" delay="0">
                  <p:rtn val="all"/>
                </p:endSync>
                <p:childTnLst>
                  <p:par>
                    <p:cTn id="51" fill="hold">
                      <p:stCondLst>
                        <p:cond delay="0"/>
                      </p:stCondLst>
                      <p:childTnLst>
                        <p:par>
                          <p:cTn id="52" fill="hold">
                            <p:stCondLst>
                              <p:cond delay="0"/>
                            </p:stCondLst>
                            <p:childTnLst>
                              <p:par>
                                <p:cTn id="53" presetID="42" presetClass="path" presetSubtype="0" accel="50000" decel="50000" fill="hold" nodeType="clickEffect">
                                  <p:stCondLst>
                                    <p:cond delay="0"/>
                                  </p:stCondLst>
                                  <p:childTnLst>
                                    <p:animMotion origin="layout" path="M 8.33333E-7 0 L 0.00104 -0.18981 " pathEditMode="relative" rAng="0" ptsTypes="AA">
                                      <p:cBhvr>
                                        <p:cTn id="54" dur="2000" fill="hold"/>
                                        <p:tgtEl>
                                          <p:spTgt spid="56"/>
                                        </p:tgtEl>
                                        <p:attrNameLst>
                                          <p:attrName>ppt_x</p:attrName>
                                          <p:attrName>ppt_y</p:attrName>
                                        </p:attrNameLst>
                                      </p:cBhvr>
                                      <p:rCtr x="52" y="-9491"/>
                                    </p:animMotion>
                                  </p:childTnLst>
                                </p:cTn>
                              </p:par>
                            </p:childTnLst>
                          </p:cTn>
                        </p:par>
                      </p:childTnLst>
                    </p:cTn>
                  </p:par>
                </p:childTnLst>
              </p:cTn>
              <p:nextCondLst>
                <p:cond evt="onClick" delay="0">
                  <p:tgtEl>
                    <p:spTgt spid="56"/>
                  </p:tgtEl>
                </p:cond>
              </p:nextCondLst>
            </p:seq>
            <p:seq concurrent="1" nextAc="seek">
              <p:cTn id="55" restart="whenNotActive" fill="hold" evtFilter="cancelBubble" nodeType="interactiveSeq">
                <p:stCondLst>
                  <p:cond evt="onClick" delay="0">
                    <p:tgtEl>
                      <p:spTgt spid="59"/>
                    </p:tgtEl>
                  </p:cond>
                </p:stCondLst>
                <p:endSync evt="end" delay="0">
                  <p:rtn val="all"/>
                </p:endSync>
                <p:childTnLst>
                  <p:par>
                    <p:cTn id="56" fill="hold">
                      <p:stCondLst>
                        <p:cond delay="0"/>
                      </p:stCondLst>
                      <p:childTnLst>
                        <p:par>
                          <p:cTn id="57" fill="hold">
                            <p:stCondLst>
                              <p:cond delay="0"/>
                            </p:stCondLst>
                            <p:childTnLst>
                              <p:par>
                                <p:cTn id="58" presetID="42" presetClass="path" presetSubtype="0" accel="50000" decel="50000" fill="hold" nodeType="clickEffect">
                                  <p:stCondLst>
                                    <p:cond delay="0"/>
                                  </p:stCondLst>
                                  <p:childTnLst>
                                    <p:animMotion origin="layout" path="M 2.22222E-6 0 L 0.25885 -0.19051 " pathEditMode="relative" rAng="0" ptsTypes="AA">
                                      <p:cBhvr>
                                        <p:cTn id="59" dur="2000" fill="hold"/>
                                        <p:tgtEl>
                                          <p:spTgt spid="59"/>
                                        </p:tgtEl>
                                        <p:attrNameLst>
                                          <p:attrName>ppt_x</p:attrName>
                                          <p:attrName>ppt_y</p:attrName>
                                        </p:attrNameLst>
                                      </p:cBhvr>
                                      <p:rCtr x="12934" y="-9537"/>
                                    </p:animMotion>
                                  </p:childTnLst>
                                </p:cTn>
                              </p:par>
                            </p:childTnLst>
                          </p:cTn>
                        </p:par>
                      </p:childTnLst>
                    </p:cTn>
                  </p:par>
                </p:childTnLst>
              </p:cTn>
              <p:nextCondLst>
                <p:cond evt="onClick" delay="0">
                  <p:tgtEl>
                    <p:spTgt spid="59"/>
                  </p:tgtEl>
                </p:cond>
              </p:nextCondLst>
            </p:seq>
            <p:seq concurrent="1" nextAc="seek">
              <p:cTn id="60" restart="whenNotActive" fill="hold" evtFilter="cancelBubble" nodeType="interactiveSeq">
                <p:stCondLst>
                  <p:cond evt="onClick" delay="0">
                    <p:tgtEl>
                      <p:spTgt spid="62"/>
                    </p:tgtEl>
                  </p:cond>
                </p:stCondLst>
                <p:endSync evt="end" delay="0">
                  <p:rtn val="all"/>
                </p:endSync>
                <p:childTnLst>
                  <p:par>
                    <p:cTn id="61" fill="hold">
                      <p:stCondLst>
                        <p:cond delay="0"/>
                      </p:stCondLst>
                      <p:childTnLst>
                        <p:par>
                          <p:cTn id="62" fill="hold">
                            <p:stCondLst>
                              <p:cond delay="0"/>
                            </p:stCondLst>
                            <p:childTnLst>
                              <p:par>
                                <p:cTn id="63" presetID="42" presetClass="path" presetSubtype="0" accel="50000" decel="50000" fill="hold" nodeType="clickEffect">
                                  <p:stCondLst>
                                    <p:cond delay="0"/>
                                  </p:stCondLst>
                                  <p:childTnLst>
                                    <p:animMotion origin="layout" path="M -2.22222E-6 0 L -0.25764 -0.1912 " pathEditMode="relative" rAng="0" ptsTypes="AA">
                                      <p:cBhvr>
                                        <p:cTn id="64" dur="2000" fill="hold"/>
                                        <p:tgtEl>
                                          <p:spTgt spid="62"/>
                                        </p:tgtEl>
                                        <p:attrNameLst>
                                          <p:attrName>ppt_x</p:attrName>
                                          <p:attrName>ppt_y</p:attrName>
                                        </p:attrNameLst>
                                      </p:cBhvr>
                                      <p:rCtr x="-12882" y="-9560"/>
                                    </p:animMotion>
                                  </p:childTnLst>
                                </p:cTn>
                              </p:par>
                            </p:childTnLst>
                          </p:cTn>
                        </p:par>
                      </p:childTnLst>
                    </p:cTn>
                  </p:par>
                </p:childTnLst>
              </p:cTn>
              <p:nextCondLst>
                <p:cond evt="onClick" delay="0">
                  <p:tgtEl>
                    <p:spTgt spid="62"/>
                  </p:tgtEl>
                </p:cond>
              </p:nextCondLst>
            </p:seq>
            <p:seq concurrent="1" nextAc="seek">
              <p:cTn id="65" restart="whenNotActive" fill="hold" evtFilter="cancelBubble" nodeType="interactiveSeq">
                <p:stCondLst>
                  <p:cond evt="onClick" delay="0">
                    <p:tgtEl>
                      <p:spTgt spid="65"/>
                    </p:tgtEl>
                  </p:cond>
                </p:stCondLst>
                <p:endSync evt="end" delay="0">
                  <p:rtn val="all"/>
                </p:endSync>
                <p:childTnLst>
                  <p:par>
                    <p:cTn id="66" fill="hold">
                      <p:stCondLst>
                        <p:cond delay="0"/>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4.44444E-6 0 L -0.00104 -0.1912 " pathEditMode="relative" rAng="0" ptsTypes="AA">
                                      <p:cBhvr>
                                        <p:cTn id="69" dur="2000" fill="hold"/>
                                        <p:tgtEl>
                                          <p:spTgt spid="65"/>
                                        </p:tgtEl>
                                        <p:attrNameLst>
                                          <p:attrName>ppt_x</p:attrName>
                                          <p:attrName>ppt_y</p:attrName>
                                        </p:attrNameLst>
                                      </p:cBhvr>
                                      <p:rCtr x="-52" y="-9560"/>
                                    </p:animMotion>
                                  </p:childTnLst>
                                </p:cTn>
                              </p:par>
                            </p:childTnLst>
                          </p:cTn>
                        </p:par>
                      </p:childTnLst>
                    </p:cTn>
                  </p:par>
                </p:childTnLst>
              </p:cTn>
              <p:nextCondLst>
                <p:cond evt="onClick" delay="0">
                  <p:tgtEl>
                    <p:spTgt spid="65"/>
                  </p:tgtEl>
                </p:cond>
              </p:nextCondLst>
            </p:seq>
            <p:seq concurrent="1" nextAc="seek">
              <p:cTn id="70" restart="whenNotActive" fill="hold" evtFilter="cancelBubble" nodeType="interactiveSeq">
                <p:stCondLst>
                  <p:cond evt="onClick" delay="0">
                    <p:tgtEl>
                      <p:spTgt spid="68"/>
                    </p:tgtEl>
                  </p:cond>
                </p:stCondLst>
                <p:endSync evt="end" delay="0">
                  <p:rtn val="all"/>
                </p:endSync>
                <p:childTnLst>
                  <p:par>
                    <p:cTn id="71" fill="hold">
                      <p:stCondLst>
                        <p:cond delay="0"/>
                      </p:stCondLst>
                      <p:childTnLst>
                        <p:par>
                          <p:cTn id="72" fill="hold">
                            <p:stCondLst>
                              <p:cond delay="0"/>
                            </p:stCondLst>
                            <p:childTnLst>
                              <p:par>
                                <p:cTn id="73" presetID="42" presetClass="path" presetSubtype="0" accel="50000" decel="50000" fill="hold" nodeType="clickEffect">
                                  <p:stCondLst>
                                    <p:cond delay="0"/>
                                  </p:stCondLst>
                                  <p:childTnLst>
                                    <p:animMotion origin="layout" path="M 1.66667E-6 0 L 0.00521 -0.18981 " pathEditMode="relative" rAng="0" ptsTypes="AA">
                                      <p:cBhvr>
                                        <p:cTn id="74" dur="2000" fill="hold"/>
                                        <p:tgtEl>
                                          <p:spTgt spid="68"/>
                                        </p:tgtEl>
                                        <p:attrNameLst>
                                          <p:attrName>ppt_x</p:attrName>
                                          <p:attrName>ppt_y</p:attrName>
                                        </p:attrNameLst>
                                      </p:cBhvr>
                                      <p:rCtr x="260" y="-9491"/>
                                    </p:animMotion>
                                  </p:childTnLst>
                                </p:cTn>
                              </p:par>
                            </p:childTnLst>
                          </p:cTn>
                        </p:par>
                      </p:childTnLst>
                    </p:cTn>
                  </p:par>
                </p:childTnLst>
              </p:cTn>
              <p:nextCondLst>
                <p:cond evt="onClick" delay="0">
                  <p:tgtEl>
                    <p:spTgt spid="68"/>
                  </p:tgtEl>
                </p:cond>
              </p:nextCondLst>
            </p:seq>
            <p:seq concurrent="1" nextAc="seek">
              <p:cTn id="75" restart="whenNotActive" fill="hold" evtFilter="cancelBubble" nodeType="interactiveSeq">
                <p:stCondLst>
                  <p:cond evt="onClick" delay="0">
                    <p:tgtEl>
                      <p:spTgt spid="19"/>
                    </p:tgtEl>
                  </p:cond>
                </p:stCondLst>
                <p:endSync evt="end" delay="0">
                  <p:rtn val="all"/>
                </p:endSync>
                <p:childTnLst>
                  <p:par>
                    <p:cTn id="76" fill="hold">
                      <p:stCondLst>
                        <p:cond delay="0"/>
                      </p:stCondLst>
                      <p:childTnLst>
                        <p:par>
                          <p:cTn id="77" fill="hold">
                            <p:stCondLst>
                              <p:cond delay="0"/>
                            </p:stCondLst>
                            <p:childTnLst>
                              <p:par>
                                <p:cTn id="78" presetID="42" presetClass="path" presetSubtype="0" accel="50000" decel="50000" fill="hold" nodeType="clickEffect">
                                  <p:stCondLst>
                                    <p:cond delay="0"/>
                                  </p:stCondLst>
                                  <p:childTnLst>
                                    <p:animMotion origin="layout" path="M 4.72222E-6 0 L 0.51267 -0.1912 " pathEditMode="relative" rAng="0" ptsTypes="AA">
                                      <p:cBhvr>
                                        <p:cTn id="79" dur="2000" fill="hold"/>
                                        <p:tgtEl>
                                          <p:spTgt spid="19"/>
                                        </p:tgtEl>
                                        <p:attrNameLst>
                                          <p:attrName>ppt_x</p:attrName>
                                          <p:attrName>ppt_y</p:attrName>
                                        </p:attrNameLst>
                                      </p:cBhvr>
                                      <p:rCtr x="25625" y="-9560"/>
                                    </p:animMotion>
                                  </p:childTnLst>
                                </p:cTn>
                              </p:par>
                            </p:childTnLst>
                          </p:cTn>
                        </p:par>
                      </p:childTnLst>
                    </p:cTn>
                  </p:par>
                </p:childTnLst>
              </p:cTn>
              <p:nextCondLst>
                <p:cond evt="onClick" delay="0">
                  <p:tgtEl>
                    <p:spTgt spid="19"/>
                  </p:tgtEl>
                </p:cond>
              </p:nextCondLst>
            </p:seq>
          </p:childTnLst>
        </p:cTn>
      </p:par>
    </p:tnLst>
    <p:bldLst>
      <p:bldP spid="8" grpId="0" animBg="1"/>
      <p:bldP spid="9" grpId="0" animBg="1"/>
      <p:bldP spid="9" grpId="1" animBg="1"/>
      <p:bldP spid="9" grpId="2" animBg="1"/>
      <p:bldP spid="10" grpId="0" animBg="1"/>
      <p:bldP spid="10" grpId="1" animBg="1"/>
      <p:bldP spid="10"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Confusing Post</a:t>
            </a:r>
          </a:p>
        </p:txBody>
      </p:sp>
      <p:sp>
        <p:nvSpPr>
          <p:cNvPr id="3" name="Title 1"/>
          <p:cNvSpPr txBox="1">
            <a:spLocks/>
          </p:cNvSpPr>
          <p:nvPr/>
        </p:nvSpPr>
        <p:spPr>
          <a:xfrm>
            <a:off x="573803" y="1604163"/>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Polly, the postal worker, is very confused. She has three letters left to deliver. However, some of the houses don’t have numbers. So, Polly does not know which houses to deliver the letters to. Can you help her? </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Polly to reveal questions that encourage the development of children’s mathematical reasoning skills.</a:t>
            </a:r>
            <a:endParaRPr lang="en-GB" sz="1400" dirty="0">
              <a:solidFill>
                <a:schemeClr val="bg1"/>
              </a:solidFill>
            </a:endParaRPr>
          </a:p>
        </p:txBody>
      </p:sp>
      <p:sp>
        <p:nvSpPr>
          <p:cNvPr id="8" name="Question 3"/>
          <p:cNvSpPr/>
          <p:nvPr/>
        </p:nvSpPr>
        <p:spPr>
          <a:xfrm>
            <a:off x="5218607" y="1445079"/>
            <a:ext cx="2200900" cy="897878"/>
          </a:xfrm>
          <a:prstGeom prst="roundRect">
            <a:avLst>
              <a:gd name="adj" fmla="val 20574"/>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Can you say the order of numbers from 5 to 10 out loud?</a:t>
            </a:r>
          </a:p>
        </p:txBody>
      </p:sp>
      <p:sp>
        <p:nvSpPr>
          <p:cNvPr id="9" name="Question 2"/>
          <p:cNvSpPr/>
          <p:nvPr/>
        </p:nvSpPr>
        <p:spPr>
          <a:xfrm>
            <a:off x="5226371" y="1439016"/>
            <a:ext cx="2200900"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What number house do you think came before house number 5?</a:t>
            </a:r>
          </a:p>
        </p:txBody>
      </p:sp>
      <p:sp>
        <p:nvSpPr>
          <p:cNvPr id="10" name="Question 1"/>
          <p:cNvSpPr/>
          <p:nvPr/>
        </p:nvSpPr>
        <p:spPr>
          <a:xfrm>
            <a:off x="5222489" y="1440605"/>
            <a:ext cx="2208664"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How can you work out which houses Polly should deliver her three letters to?</a:t>
            </a:r>
          </a:p>
        </p:txBody>
      </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back"/>
          <p:cNvGrpSpPr/>
          <p:nvPr/>
        </p:nvGrpSpPr>
        <p:grpSpPr>
          <a:xfrm>
            <a:off x="236274" y="199475"/>
            <a:ext cx="558839" cy="558839"/>
            <a:chOff x="1308100" y="3224141"/>
            <a:chExt cx="635000" cy="635000"/>
          </a:xfrm>
          <a:solidFill>
            <a:srgbClr val="FAB000"/>
          </a:solidFill>
        </p:grpSpPr>
        <p:sp>
          <p:nvSpPr>
            <p:cNvPr id="39" name="Oval 38"/>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2" name="Rectangle 41">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oll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68015" y="1153217"/>
            <a:ext cx="1153343" cy="1456755"/>
          </a:xfrm>
          <a:prstGeom prst="rect">
            <a:avLst/>
          </a:prstGeom>
        </p:spPr>
      </p:pic>
      <p:grpSp>
        <p:nvGrpSpPr>
          <p:cNvPr id="14" name="5"/>
          <p:cNvGrpSpPr/>
          <p:nvPr/>
        </p:nvGrpSpPr>
        <p:grpSpPr>
          <a:xfrm>
            <a:off x="1147799" y="3149324"/>
            <a:ext cx="1010004" cy="1536063"/>
            <a:chOff x="778179" y="3190860"/>
            <a:chExt cx="847421" cy="1288799"/>
          </a:xfrm>
        </p:grpSpPr>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113" y="3190860"/>
              <a:ext cx="830487" cy="1265823"/>
            </a:xfrm>
            <a:prstGeom prst="rect">
              <a:avLst/>
            </a:prstGeom>
          </p:spPr>
        </p:pic>
        <p:sp>
          <p:nvSpPr>
            <p:cNvPr id="13" name="TextBox 12"/>
            <p:cNvSpPr txBox="1"/>
            <p:nvPr/>
          </p:nvSpPr>
          <p:spPr>
            <a:xfrm>
              <a:off x="778179" y="4017994"/>
              <a:ext cx="279400" cy="461665"/>
            </a:xfrm>
            <a:prstGeom prst="rect">
              <a:avLst/>
            </a:prstGeom>
            <a:noFill/>
          </p:spPr>
          <p:txBody>
            <a:bodyPr wrap="square" rtlCol="0">
              <a:spAutoFit/>
            </a:bodyPr>
            <a:lstStyle/>
            <a:p>
              <a:r>
                <a:rPr lang="en-GB" sz="2400" b="1" dirty="0"/>
                <a:t>5</a:t>
              </a:r>
              <a:endParaRPr lang="en-GB" sz="2000" b="1" dirty="0"/>
            </a:p>
          </p:txBody>
        </p:sp>
      </p:grpSp>
      <p:grpSp>
        <p:nvGrpSpPr>
          <p:cNvPr id="43" name="7"/>
          <p:cNvGrpSpPr/>
          <p:nvPr/>
        </p:nvGrpSpPr>
        <p:grpSpPr>
          <a:xfrm>
            <a:off x="3471198" y="3154820"/>
            <a:ext cx="1010004" cy="1536063"/>
            <a:chOff x="778179" y="3190860"/>
            <a:chExt cx="847421" cy="1288799"/>
          </a:xfrm>
        </p:grpSpPr>
        <p:pic>
          <p:nvPicPr>
            <p:cNvPr id="47" name="Pictur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113" y="3190860"/>
              <a:ext cx="830487" cy="1265823"/>
            </a:xfrm>
            <a:prstGeom prst="rect">
              <a:avLst/>
            </a:prstGeom>
          </p:spPr>
        </p:pic>
        <p:sp>
          <p:nvSpPr>
            <p:cNvPr id="48" name="TextBox 47"/>
            <p:cNvSpPr txBox="1"/>
            <p:nvPr/>
          </p:nvSpPr>
          <p:spPr>
            <a:xfrm>
              <a:off x="778179" y="4017994"/>
              <a:ext cx="279400" cy="461665"/>
            </a:xfrm>
            <a:prstGeom prst="rect">
              <a:avLst/>
            </a:prstGeom>
            <a:noFill/>
          </p:spPr>
          <p:txBody>
            <a:bodyPr wrap="square" rtlCol="0">
              <a:spAutoFit/>
            </a:bodyPr>
            <a:lstStyle/>
            <a:p>
              <a:r>
                <a:rPr lang="en-GB" sz="2400" b="1" dirty="0"/>
                <a:t>7</a:t>
              </a:r>
              <a:endParaRPr lang="en-GB" sz="2000" b="1" dirty="0"/>
            </a:p>
          </p:txBody>
        </p:sp>
      </p:grpSp>
      <p:grpSp>
        <p:nvGrpSpPr>
          <p:cNvPr id="49" name="9"/>
          <p:cNvGrpSpPr/>
          <p:nvPr/>
        </p:nvGrpSpPr>
        <p:grpSpPr>
          <a:xfrm>
            <a:off x="5794597" y="3189339"/>
            <a:ext cx="1010004" cy="1536063"/>
            <a:chOff x="778179" y="3190860"/>
            <a:chExt cx="847421" cy="1288799"/>
          </a:xfrm>
        </p:grpSpPr>
        <p:pic>
          <p:nvPicPr>
            <p:cNvPr id="50" name="Picture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113" y="3190860"/>
              <a:ext cx="830487" cy="1265823"/>
            </a:xfrm>
            <a:prstGeom prst="rect">
              <a:avLst/>
            </a:prstGeom>
          </p:spPr>
        </p:pic>
        <p:sp>
          <p:nvSpPr>
            <p:cNvPr id="51" name="TextBox 50"/>
            <p:cNvSpPr txBox="1"/>
            <p:nvPr/>
          </p:nvSpPr>
          <p:spPr>
            <a:xfrm>
              <a:off x="778179" y="4017994"/>
              <a:ext cx="279400" cy="461665"/>
            </a:xfrm>
            <a:prstGeom prst="rect">
              <a:avLst/>
            </a:prstGeom>
            <a:noFill/>
          </p:spPr>
          <p:txBody>
            <a:bodyPr wrap="square" rtlCol="0">
              <a:spAutoFit/>
            </a:bodyPr>
            <a:lstStyle/>
            <a:p>
              <a:r>
                <a:rPr lang="en-GB" sz="2400" b="1" dirty="0"/>
                <a:t>9</a:t>
              </a:r>
              <a:endParaRPr lang="en-GB" sz="2000" b="1" dirty="0"/>
            </a:p>
          </p:txBody>
        </p:sp>
      </p:grpSp>
      <p:pic>
        <p:nvPicPr>
          <p:cNvPr id="53" name="blan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9590" y="3166309"/>
            <a:ext cx="989821" cy="1508679"/>
          </a:xfrm>
          <a:prstGeom prst="rect">
            <a:avLst/>
          </a:prstGeom>
        </p:spPr>
      </p:pic>
      <p:pic>
        <p:nvPicPr>
          <p:cNvPr id="55" name="blank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2989" y="3177796"/>
            <a:ext cx="989821" cy="1508679"/>
          </a:xfrm>
          <a:prstGeom prst="rect">
            <a:avLst/>
          </a:prstGeom>
        </p:spPr>
      </p:pic>
      <p:pic>
        <p:nvPicPr>
          <p:cNvPr id="56" name="blan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390" y="3199174"/>
            <a:ext cx="989821" cy="1508679"/>
          </a:xfrm>
          <a:prstGeom prst="rect">
            <a:avLst/>
          </a:prstGeom>
        </p:spPr>
      </p:pic>
      <p:grpSp>
        <p:nvGrpSpPr>
          <p:cNvPr id="19" name="6 letter"/>
          <p:cNvGrpSpPr/>
          <p:nvPr/>
        </p:nvGrpSpPr>
        <p:grpSpPr>
          <a:xfrm>
            <a:off x="3996588" y="5063960"/>
            <a:ext cx="1229783" cy="776492"/>
            <a:chOff x="895350" y="4573531"/>
            <a:chExt cx="1875418" cy="1184149"/>
          </a:xfrm>
        </p:grpSpPr>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350" y="4573531"/>
              <a:ext cx="1875418" cy="1184149"/>
            </a:xfrm>
            <a:prstGeom prst="rect">
              <a:avLst/>
            </a:prstGeom>
          </p:spPr>
        </p:pic>
        <p:sp>
          <p:nvSpPr>
            <p:cNvPr id="57" name="Title 1"/>
            <p:cNvSpPr txBox="1">
              <a:spLocks/>
            </p:cNvSpPr>
            <p:nvPr/>
          </p:nvSpPr>
          <p:spPr>
            <a:xfrm>
              <a:off x="899974" y="4787138"/>
              <a:ext cx="1857882" cy="80954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400" b="0" dirty="0">
                  <a:solidFill>
                    <a:srgbClr val="000000"/>
                  </a:solidFill>
                  <a:latin typeface="Twinkl" pitchFamily="50" charset="0"/>
                </a:rPr>
                <a:t>6 Bluebell Road</a:t>
              </a:r>
            </a:p>
          </p:txBody>
        </p:sp>
      </p:grpSp>
      <p:grpSp>
        <p:nvGrpSpPr>
          <p:cNvPr id="58" name="8 letter"/>
          <p:cNvGrpSpPr/>
          <p:nvPr/>
        </p:nvGrpSpPr>
        <p:grpSpPr>
          <a:xfrm>
            <a:off x="5385121" y="5056433"/>
            <a:ext cx="1229783" cy="776492"/>
            <a:chOff x="895350" y="4573531"/>
            <a:chExt cx="1875418" cy="1184149"/>
          </a:xfrm>
        </p:grpSpPr>
        <p:pic>
          <p:nvPicPr>
            <p:cNvPr id="59" name="Picture 5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350" y="4573531"/>
              <a:ext cx="1875418" cy="1184149"/>
            </a:xfrm>
            <a:prstGeom prst="rect">
              <a:avLst/>
            </a:prstGeom>
          </p:spPr>
        </p:pic>
        <p:sp>
          <p:nvSpPr>
            <p:cNvPr id="60" name="Title 1"/>
            <p:cNvSpPr txBox="1">
              <a:spLocks/>
            </p:cNvSpPr>
            <p:nvPr/>
          </p:nvSpPr>
          <p:spPr>
            <a:xfrm>
              <a:off x="899974" y="4787138"/>
              <a:ext cx="1857882" cy="80954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400" b="0" dirty="0">
                  <a:solidFill>
                    <a:srgbClr val="000000"/>
                  </a:solidFill>
                  <a:latin typeface="Twinkl" pitchFamily="50" charset="0"/>
                </a:rPr>
                <a:t>8 Bluebell Road</a:t>
              </a:r>
            </a:p>
          </p:txBody>
        </p:sp>
      </p:grpSp>
      <p:grpSp>
        <p:nvGrpSpPr>
          <p:cNvPr id="61" name="10 letter"/>
          <p:cNvGrpSpPr/>
          <p:nvPr/>
        </p:nvGrpSpPr>
        <p:grpSpPr>
          <a:xfrm>
            <a:off x="2608055" y="5081208"/>
            <a:ext cx="1229783" cy="776492"/>
            <a:chOff x="895350" y="4573531"/>
            <a:chExt cx="1875418" cy="1184149"/>
          </a:xfrm>
        </p:grpSpPr>
        <p:pic>
          <p:nvPicPr>
            <p:cNvPr id="62" name="Picture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350" y="4573531"/>
              <a:ext cx="1875418" cy="1184149"/>
            </a:xfrm>
            <a:prstGeom prst="rect">
              <a:avLst/>
            </a:prstGeom>
          </p:spPr>
        </p:pic>
        <p:sp>
          <p:nvSpPr>
            <p:cNvPr id="63" name="Title 1"/>
            <p:cNvSpPr txBox="1">
              <a:spLocks/>
            </p:cNvSpPr>
            <p:nvPr/>
          </p:nvSpPr>
          <p:spPr>
            <a:xfrm>
              <a:off x="899974" y="4787138"/>
              <a:ext cx="1857882" cy="80954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400" b="0" dirty="0">
                  <a:solidFill>
                    <a:srgbClr val="000000"/>
                  </a:solidFill>
                  <a:latin typeface="Twinkl" pitchFamily="50" charset="0"/>
                </a:rPr>
                <a:t>10 Bluebell Road</a:t>
              </a:r>
            </a:p>
          </p:txBody>
        </p:sp>
      </p:grpSp>
    </p:spTree>
    <p:extLst>
      <p:ext uri="{BB962C8B-B14F-4D97-AF65-F5344CB8AC3E}">
        <p14:creationId xmlns:p14="http://schemas.microsoft.com/office/powerpoint/2010/main" val="40331691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 presetClass="exit" presetSubtype="0" fill="hold" grpId="1"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2"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30" restart="whenNotActive" fill="hold" evtFilter="cancelBubble" nodeType="interactiveSeq">
                <p:stCondLst>
                  <p:cond evt="onClick" delay="0">
                    <p:tgtEl>
                      <p:spTgt spid="61"/>
                    </p:tgtEl>
                  </p:cond>
                </p:stCondLst>
                <p:endSync evt="end" delay="0">
                  <p:rtn val="all"/>
                </p:endSync>
                <p:childTnLst>
                  <p:par>
                    <p:cTn id="31" fill="hold">
                      <p:stCondLst>
                        <p:cond delay="0"/>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5.55556E-7 -3.7037E-6 L 0.46424 -0.18125 " pathEditMode="relative" rAng="0" ptsTypes="AA">
                                      <p:cBhvr>
                                        <p:cTn id="34" dur="2000" fill="hold"/>
                                        <p:tgtEl>
                                          <p:spTgt spid="61"/>
                                        </p:tgtEl>
                                        <p:attrNameLst>
                                          <p:attrName>ppt_x</p:attrName>
                                          <p:attrName>ppt_y</p:attrName>
                                        </p:attrNameLst>
                                      </p:cBhvr>
                                      <p:rCtr x="23212" y="-9074"/>
                                    </p:animMotion>
                                  </p:childTnLst>
                                </p:cTn>
                              </p:par>
                              <p:par>
                                <p:cTn id="35" presetID="1" presetClass="exit" presetSubtype="0" fill="hold" nodeType="withEffect">
                                  <p:stCondLst>
                                    <p:cond delay="2000"/>
                                  </p:stCondLst>
                                  <p:childTnLst>
                                    <p:set>
                                      <p:cBhvr>
                                        <p:cTn id="36" dur="1" fill="hold">
                                          <p:stCondLst>
                                            <p:cond delay="0"/>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37" restart="whenNotActive" fill="hold" evtFilter="cancelBubble" nodeType="interactiveSeq">
                <p:stCondLst>
                  <p:cond evt="onClick" delay="0">
                    <p:tgtEl>
                      <p:spTgt spid="19"/>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2.77778E-7 2.59259E-6 L -0.19792 -0.18611 " pathEditMode="relative" rAng="0" ptsTypes="AA">
                                      <p:cBhvr>
                                        <p:cTn id="41" dur="2000" fill="hold"/>
                                        <p:tgtEl>
                                          <p:spTgt spid="19"/>
                                        </p:tgtEl>
                                        <p:attrNameLst>
                                          <p:attrName>ppt_x</p:attrName>
                                          <p:attrName>ppt_y</p:attrName>
                                        </p:attrNameLst>
                                      </p:cBhvr>
                                      <p:rCtr x="-9896" y="-9306"/>
                                    </p:animMotion>
                                  </p:childTnLst>
                                </p:cTn>
                              </p:par>
                              <p:par>
                                <p:cTn id="42" presetID="1" presetClass="exit" presetSubtype="0" fill="hold" nodeType="withEffect">
                                  <p:stCondLst>
                                    <p:cond delay="2000"/>
                                  </p:stCondLst>
                                  <p:childTnLst>
                                    <p:set>
                                      <p:cBhvr>
                                        <p:cTn id="43"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44" restart="whenNotActive" fill="hold" evtFilter="cancelBubble" nodeType="interactiveSeq">
                <p:stCondLst>
                  <p:cond evt="onClick" delay="0">
                    <p:tgtEl>
                      <p:spTgt spid="58"/>
                    </p:tgtEl>
                  </p:cond>
                </p:stCondLst>
                <p:endSync evt="end" delay="0">
                  <p:rtn val="all"/>
                </p:endSync>
                <p:childTnLst>
                  <p:par>
                    <p:cTn id="45" fill="hold">
                      <p:stCondLst>
                        <p:cond delay="0"/>
                      </p:stCondLst>
                      <p:childTnLst>
                        <p:par>
                          <p:cTn id="46" fill="hold">
                            <p:stCondLst>
                              <p:cond delay="0"/>
                            </p:stCondLst>
                            <p:childTnLst>
                              <p:par>
                                <p:cTn id="47" presetID="42" presetClass="path" presetSubtype="0" accel="50000" decel="50000" fill="hold" nodeType="clickEffect">
                                  <p:stCondLst>
                                    <p:cond delay="0"/>
                                  </p:stCondLst>
                                  <p:childTnLst>
                                    <p:animMotion origin="layout" path="M 3.61111E-6 0 L -0.09427 -0.18495 " pathEditMode="relative" rAng="0" ptsTypes="AA">
                                      <p:cBhvr>
                                        <p:cTn id="48" dur="2000" fill="hold"/>
                                        <p:tgtEl>
                                          <p:spTgt spid="58"/>
                                        </p:tgtEl>
                                        <p:attrNameLst>
                                          <p:attrName>ppt_x</p:attrName>
                                          <p:attrName>ppt_y</p:attrName>
                                        </p:attrNameLst>
                                      </p:cBhvr>
                                      <p:rCtr x="-4722" y="-9259"/>
                                    </p:animMotion>
                                  </p:childTnLst>
                                </p:cTn>
                              </p:par>
                              <p:par>
                                <p:cTn id="49" presetID="1" presetClass="exit" presetSubtype="0" fill="hold" nodeType="withEffect">
                                  <p:stCondLst>
                                    <p:cond delay="2000"/>
                                  </p:stCondLst>
                                  <p:childTnLst>
                                    <p:set>
                                      <p:cBhvr>
                                        <p:cTn id="50" dur="1" fill="hold">
                                          <p:stCondLst>
                                            <p:cond delay="0"/>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childTnLst>
        </p:cTn>
      </p:par>
    </p:tnLst>
    <p:bldLst>
      <p:bldP spid="8" grpId="0" animBg="1"/>
      <p:bldP spid="9" grpId="0" animBg="1"/>
      <p:bldP spid="9" grpId="1" animBg="1"/>
      <p:bldP spid="9" grpId="2" animBg="1"/>
      <p:bldP spid="10" grpId="0" animBg="1"/>
      <p:bldP spid="10" grpId="1" animBg="1"/>
      <p:bldP spid="10"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Missing Number Washing Line</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Some of the numbers have fallen off the washing line! Look at the numbers in the box. Can you click on the ones that are missing from the line?</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sun to reveal questions that encourage the development of children’s mathematical reasoning skills.</a:t>
            </a:r>
            <a:endParaRPr lang="en-GB" sz="1400" dirty="0">
              <a:solidFill>
                <a:schemeClr val="bg1"/>
              </a:solidFill>
            </a:endParaRPr>
          </a:p>
        </p:txBody>
      </p:sp>
      <p:sp>
        <p:nvSpPr>
          <p:cNvPr id="8" name="Question 3"/>
          <p:cNvSpPr/>
          <p:nvPr/>
        </p:nvSpPr>
        <p:spPr>
          <a:xfrm>
            <a:off x="5218607" y="1445079"/>
            <a:ext cx="2200900" cy="897878"/>
          </a:xfrm>
          <a:prstGeom prst="roundRect">
            <a:avLst>
              <a:gd name="adj" fmla="val 20574"/>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FF0000"/>
              </a:buClr>
              <a:buSzPts val="1200"/>
            </a:pPr>
            <a:r>
              <a:rPr lang="en-GB" sz="1400" dirty="0"/>
              <a:t>Which numbers in the box are not the missing numbers from the line?</a:t>
            </a:r>
          </a:p>
        </p:txBody>
      </p:sp>
      <p:sp>
        <p:nvSpPr>
          <p:cNvPr id="9" name="Question 2"/>
          <p:cNvSpPr/>
          <p:nvPr/>
        </p:nvSpPr>
        <p:spPr>
          <a:xfrm>
            <a:off x="5218607" y="1440554"/>
            <a:ext cx="2200900"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Can you tell me how many numbers are missing altogether?</a:t>
            </a:r>
          </a:p>
        </p:txBody>
      </p:sp>
      <p:sp>
        <p:nvSpPr>
          <p:cNvPr id="10" name="Question 1"/>
          <p:cNvSpPr/>
          <p:nvPr/>
        </p:nvSpPr>
        <p:spPr>
          <a:xfrm>
            <a:off x="5233443" y="1454153"/>
            <a:ext cx="2208664"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is the smallest missing number?</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su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5032" y="1326948"/>
            <a:ext cx="1113717" cy="1122363"/>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3310877"/>
            <a:ext cx="4900083" cy="2593323"/>
          </a:xfrm>
          <a:prstGeom prst="rect">
            <a:avLst/>
          </a:prstGeom>
        </p:spPr>
      </p:pic>
      <p:grpSp>
        <p:nvGrpSpPr>
          <p:cNvPr id="22" name="1"/>
          <p:cNvGrpSpPr/>
          <p:nvPr/>
        </p:nvGrpSpPr>
        <p:grpSpPr>
          <a:xfrm>
            <a:off x="864415" y="2865820"/>
            <a:ext cx="582155" cy="1301125"/>
            <a:chOff x="1320206" y="2854656"/>
            <a:chExt cx="582155" cy="1301125"/>
          </a:xfrm>
        </p:grpSpPr>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74"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1</a:t>
              </a:r>
            </a:p>
          </p:txBody>
        </p:sp>
      </p:grpSp>
      <p:grpSp>
        <p:nvGrpSpPr>
          <p:cNvPr id="75" name="2"/>
          <p:cNvGrpSpPr/>
          <p:nvPr/>
        </p:nvGrpSpPr>
        <p:grpSpPr>
          <a:xfrm>
            <a:off x="1232973" y="2971352"/>
            <a:ext cx="582155" cy="1301125"/>
            <a:chOff x="1320206" y="2854656"/>
            <a:chExt cx="582155" cy="1301125"/>
          </a:xfrm>
        </p:grpSpPr>
        <p:pic>
          <p:nvPicPr>
            <p:cNvPr id="76" name="Picture 7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77"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2</a:t>
              </a:r>
            </a:p>
          </p:txBody>
        </p:sp>
      </p:grpSp>
      <p:grpSp>
        <p:nvGrpSpPr>
          <p:cNvPr id="78" name="3"/>
          <p:cNvGrpSpPr/>
          <p:nvPr/>
        </p:nvGrpSpPr>
        <p:grpSpPr>
          <a:xfrm>
            <a:off x="1657795" y="3045007"/>
            <a:ext cx="582155" cy="1301125"/>
            <a:chOff x="1320206" y="2854656"/>
            <a:chExt cx="582155" cy="1301125"/>
          </a:xfrm>
        </p:grpSpPr>
        <p:pic>
          <p:nvPicPr>
            <p:cNvPr id="79" name="Picture 7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80"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3</a:t>
              </a:r>
            </a:p>
          </p:txBody>
        </p:sp>
      </p:grpSp>
      <p:grpSp>
        <p:nvGrpSpPr>
          <p:cNvPr id="84" name="5"/>
          <p:cNvGrpSpPr/>
          <p:nvPr/>
        </p:nvGrpSpPr>
        <p:grpSpPr>
          <a:xfrm>
            <a:off x="2584802" y="3124875"/>
            <a:ext cx="582155" cy="1301125"/>
            <a:chOff x="1320206" y="2854656"/>
            <a:chExt cx="582155" cy="1301125"/>
          </a:xfrm>
        </p:grpSpPr>
        <p:pic>
          <p:nvPicPr>
            <p:cNvPr id="85" name="Picture 8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86"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5</a:t>
              </a:r>
            </a:p>
          </p:txBody>
        </p:sp>
      </p:grpSp>
      <p:grpSp>
        <p:nvGrpSpPr>
          <p:cNvPr id="87" name="6"/>
          <p:cNvGrpSpPr/>
          <p:nvPr/>
        </p:nvGrpSpPr>
        <p:grpSpPr>
          <a:xfrm>
            <a:off x="3059889" y="3143321"/>
            <a:ext cx="582155" cy="1301125"/>
            <a:chOff x="1320206" y="2854656"/>
            <a:chExt cx="582155" cy="1301125"/>
          </a:xfrm>
        </p:grpSpPr>
        <p:pic>
          <p:nvPicPr>
            <p:cNvPr id="88" name="Picture 8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89"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6</a:t>
              </a:r>
            </a:p>
          </p:txBody>
        </p:sp>
      </p:grpSp>
      <p:grpSp>
        <p:nvGrpSpPr>
          <p:cNvPr id="90" name="8"/>
          <p:cNvGrpSpPr/>
          <p:nvPr/>
        </p:nvGrpSpPr>
        <p:grpSpPr>
          <a:xfrm>
            <a:off x="4012836" y="3138239"/>
            <a:ext cx="582155" cy="1301125"/>
            <a:chOff x="1320206" y="2854656"/>
            <a:chExt cx="582155" cy="1301125"/>
          </a:xfrm>
        </p:grpSpPr>
        <p:pic>
          <p:nvPicPr>
            <p:cNvPr id="91" name="Picture 9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6169" y="2854656"/>
              <a:ext cx="130231" cy="749394"/>
            </a:xfrm>
            <a:prstGeom prst="rect">
              <a:avLst/>
            </a:prstGeom>
          </p:spPr>
        </p:pic>
        <p:sp>
          <p:nvSpPr>
            <p:cNvPr id="92" name="Title 1"/>
            <p:cNvSpPr txBox="1">
              <a:spLocks/>
            </p:cNvSpPr>
            <p:nvPr/>
          </p:nvSpPr>
          <p:spPr>
            <a:xfrm>
              <a:off x="1320206" y="3604050"/>
              <a:ext cx="58215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8</a:t>
              </a:r>
            </a:p>
          </p:txBody>
        </p:sp>
      </p:grpSp>
      <p:grpSp>
        <p:nvGrpSpPr>
          <p:cNvPr id="93" name="10"/>
          <p:cNvGrpSpPr/>
          <p:nvPr/>
        </p:nvGrpSpPr>
        <p:grpSpPr>
          <a:xfrm>
            <a:off x="4600736" y="3034352"/>
            <a:ext cx="1246595" cy="1276491"/>
            <a:chOff x="4136837" y="3186832"/>
            <a:chExt cx="1246595" cy="1276491"/>
          </a:xfrm>
        </p:grpSpPr>
        <p:pic>
          <p:nvPicPr>
            <p:cNvPr id="94" name="Picture 9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8847" y="3186832"/>
              <a:ext cx="130231" cy="749394"/>
            </a:xfrm>
            <a:prstGeom prst="rect">
              <a:avLst/>
            </a:prstGeom>
          </p:spPr>
        </p:pic>
        <p:sp>
          <p:nvSpPr>
            <p:cNvPr id="95" name="Title 1"/>
            <p:cNvSpPr txBox="1">
              <a:spLocks/>
            </p:cNvSpPr>
            <p:nvPr/>
          </p:nvSpPr>
          <p:spPr>
            <a:xfrm>
              <a:off x="4136837" y="3911592"/>
              <a:ext cx="124659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10</a:t>
              </a:r>
            </a:p>
          </p:txBody>
        </p:sp>
      </p:grpSp>
      <p:sp>
        <p:nvSpPr>
          <p:cNvPr id="24" name="Rectangle 23"/>
          <p:cNvSpPr/>
          <p:nvPr/>
        </p:nvSpPr>
        <p:spPr>
          <a:xfrm>
            <a:off x="7173380" y="3720746"/>
            <a:ext cx="1255180" cy="20873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10"/>
          <p:cNvSpPr txBox="1">
            <a:spLocks/>
          </p:cNvSpPr>
          <p:nvPr/>
        </p:nvSpPr>
        <p:spPr>
          <a:xfrm>
            <a:off x="7278079" y="5307201"/>
            <a:ext cx="1045781"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10</a:t>
            </a:r>
          </a:p>
        </p:txBody>
      </p:sp>
      <p:sp>
        <p:nvSpPr>
          <p:cNvPr id="97" name="9 move"/>
          <p:cNvSpPr txBox="1">
            <a:spLocks/>
          </p:cNvSpPr>
          <p:nvPr/>
        </p:nvSpPr>
        <p:spPr>
          <a:xfrm>
            <a:off x="7843340" y="4785754"/>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9</a:t>
            </a:r>
          </a:p>
        </p:txBody>
      </p:sp>
      <p:sp>
        <p:nvSpPr>
          <p:cNvPr id="98" name="7 move"/>
          <p:cNvSpPr txBox="1">
            <a:spLocks/>
          </p:cNvSpPr>
          <p:nvPr/>
        </p:nvSpPr>
        <p:spPr>
          <a:xfrm>
            <a:off x="7335902" y="4798567"/>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7</a:t>
            </a:r>
          </a:p>
        </p:txBody>
      </p:sp>
      <p:sp>
        <p:nvSpPr>
          <p:cNvPr id="99" name="5"/>
          <p:cNvSpPr txBox="1">
            <a:spLocks/>
          </p:cNvSpPr>
          <p:nvPr/>
        </p:nvSpPr>
        <p:spPr>
          <a:xfrm>
            <a:off x="7841897" y="4260442"/>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5</a:t>
            </a:r>
          </a:p>
        </p:txBody>
      </p:sp>
      <p:sp>
        <p:nvSpPr>
          <p:cNvPr id="100" name="4 move"/>
          <p:cNvSpPr txBox="1">
            <a:spLocks/>
          </p:cNvSpPr>
          <p:nvPr/>
        </p:nvSpPr>
        <p:spPr>
          <a:xfrm>
            <a:off x="7334459" y="4273255"/>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4</a:t>
            </a:r>
          </a:p>
        </p:txBody>
      </p:sp>
      <p:sp>
        <p:nvSpPr>
          <p:cNvPr id="101" name="2"/>
          <p:cNvSpPr txBox="1">
            <a:spLocks/>
          </p:cNvSpPr>
          <p:nvPr/>
        </p:nvSpPr>
        <p:spPr>
          <a:xfrm>
            <a:off x="7855944" y="3735655"/>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2</a:t>
            </a:r>
          </a:p>
        </p:txBody>
      </p:sp>
      <p:sp>
        <p:nvSpPr>
          <p:cNvPr id="102" name="0"/>
          <p:cNvSpPr txBox="1">
            <a:spLocks/>
          </p:cNvSpPr>
          <p:nvPr/>
        </p:nvSpPr>
        <p:spPr>
          <a:xfrm>
            <a:off x="7348506" y="3748468"/>
            <a:ext cx="41956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600" dirty="0">
                <a:solidFill>
                  <a:srgbClr val="007AC3"/>
                </a:solidFill>
                <a:latin typeface="Twinkl" pitchFamily="50" charset="0"/>
              </a:rPr>
              <a:t>0</a:t>
            </a:r>
          </a:p>
        </p:txBody>
      </p:sp>
    </p:spTree>
    <p:extLst>
      <p:ext uri="{BB962C8B-B14F-4D97-AF65-F5344CB8AC3E}">
        <p14:creationId xmlns:p14="http://schemas.microsoft.com/office/powerpoint/2010/main" val="440269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 presetClass="exit" presetSubtype="0" fill="hold" grpId="1"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2"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30" restart="whenNotActive" fill="hold" evtFilter="cancelBubble" nodeType="interactiveSeq">
                <p:stCondLst>
                  <p:cond evt="onClick" delay="0">
                    <p:tgtEl>
                      <p:spTgt spid="100"/>
                    </p:tgtEl>
                  </p:cond>
                </p:stCondLst>
                <p:endSync evt="end" delay="0">
                  <p:rtn val="all"/>
                </p:endSync>
                <p:childTnLst>
                  <p:par>
                    <p:cTn id="31" fill="hold">
                      <p:stCondLst>
                        <p:cond delay="0"/>
                      </p:stCondLst>
                      <p:childTnLst>
                        <p:par>
                          <p:cTn id="32" fill="hold">
                            <p:stCondLst>
                              <p:cond delay="0"/>
                            </p:stCondLst>
                            <p:childTnLst>
                              <p:par>
                                <p:cTn id="33" presetID="42" presetClass="path" presetSubtype="0" accel="50000" decel="50000" fill="hold" grpId="0" nodeType="clickEffect">
                                  <p:stCondLst>
                                    <p:cond delay="0"/>
                                  </p:stCondLst>
                                  <p:childTnLst>
                                    <p:animMotion origin="layout" path="M 0 -4.44444E-6 L -0.5625 -0.06597 " pathEditMode="relative" rAng="0" ptsTypes="AA">
                                      <p:cBhvr>
                                        <p:cTn id="34" dur="2000" fill="hold"/>
                                        <p:tgtEl>
                                          <p:spTgt spid="100"/>
                                        </p:tgtEl>
                                        <p:attrNameLst>
                                          <p:attrName>ppt_x</p:attrName>
                                          <p:attrName>ppt_y</p:attrName>
                                        </p:attrNameLst>
                                      </p:cBhvr>
                                      <p:rCtr x="-28125" y="-3310"/>
                                    </p:animMotion>
                                  </p:childTnLst>
                                </p:cTn>
                              </p:par>
                            </p:childTnLst>
                          </p:cTn>
                        </p:par>
                      </p:childTnLst>
                    </p:cTn>
                  </p:par>
                </p:childTnLst>
              </p:cTn>
              <p:nextCondLst>
                <p:cond evt="onClick" delay="0">
                  <p:tgtEl>
                    <p:spTgt spid="100"/>
                  </p:tgtEl>
                </p:cond>
              </p:nextCondLst>
            </p:seq>
            <p:seq concurrent="1" nextAc="seek">
              <p:cTn id="35" restart="whenNotActive" fill="hold" evtFilter="cancelBubble" nodeType="interactiveSeq">
                <p:stCondLst>
                  <p:cond evt="onClick" delay="0">
                    <p:tgtEl>
                      <p:spTgt spid="98"/>
                    </p:tgtEl>
                  </p:cond>
                </p:stCondLst>
                <p:endSync evt="end" delay="0">
                  <p:rtn val="all"/>
                </p:endSync>
                <p:childTnLst>
                  <p:par>
                    <p:cTn id="36" fill="hold">
                      <p:stCondLst>
                        <p:cond delay="0"/>
                      </p:stCondLst>
                      <p:childTnLst>
                        <p:par>
                          <p:cTn id="37" fill="hold">
                            <p:stCondLst>
                              <p:cond delay="0"/>
                            </p:stCondLst>
                            <p:childTnLst>
                              <p:par>
                                <p:cTn id="38" presetID="42" presetClass="path" presetSubtype="0" accel="50000" decel="50000" fill="hold" grpId="0" nodeType="clickEffect">
                                  <p:stCondLst>
                                    <p:cond delay="0"/>
                                  </p:stCondLst>
                                  <p:childTnLst>
                                    <p:animMotion origin="layout" path="M -3.61111E-6 -4.81481E-6 L -0.40416 -0.13101 " pathEditMode="relative" rAng="0" ptsTypes="AA">
                                      <p:cBhvr>
                                        <p:cTn id="39" dur="2000" fill="hold"/>
                                        <p:tgtEl>
                                          <p:spTgt spid="98"/>
                                        </p:tgtEl>
                                        <p:attrNameLst>
                                          <p:attrName>ppt_x</p:attrName>
                                          <p:attrName>ppt_y</p:attrName>
                                        </p:attrNameLst>
                                      </p:cBhvr>
                                      <p:rCtr x="-20208" y="-6551"/>
                                    </p:animMotion>
                                  </p:childTnLst>
                                </p:cTn>
                              </p:par>
                            </p:childTnLst>
                          </p:cTn>
                        </p:par>
                      </p:childTnLst>
                    </p:cTn>
                  </p:par>
                </p:childTnLst>
              </p:cTn>
              <p:nextCondLst>
                <p:cond evt="onClick" delay="0">
                  <p:tgtEl>
                    <p:spTgt spid="98"/>
                  </p:tgtEl>
                </p:cond>
              </p:nextCondLst>
            </p:seq>
            <p:seq concurrent="1" nextAc="seek">
              <p:cTn id="40" restart="whenNotActive" fill="hold" evtFilter="cancelBubble" nodeType="interactiveSeq">
                <p:stCondLst>
                  <p:cond evt="onClick" delay="0">
                    <p:tgtEl>
                      <p:spTgt spid="97"/>
                    </p:tgtEl>
                  </p:cond>
                </p:stCondLst>
                <p:endSync evt="end" delay="0">
                  <p:rtn val="all"/>
                </p:endSync>
                <p:childTnLst>
                  <p:par>
                    <p:cTn id="41" fill="hold">
                      <p:stCondLst>
                        <p:cond delay="0"/>
                      </p:stCondLst>
                      <p:childTnLst>
                        <p:par>
                          <p:cTn id="42" fill="hold">
                            <p:stCondLst>
                              <p:cond delay="0"/>
                            </p:stCondLst>
                            <p:childTnLst>
                              <p:par>
                                <p:cTn id="43" presetID="42" presetClass="path" presetSubtype="0" accel="50000" decel="50000" fill="hold" grpId="0" nodeType="clickEffect">
                                  <p:stCondLst>
                                    <p:cond delay="0"/>
                                  </p:stCondLst>
                                  <p:childTnLst>
                                    <p:animMotion origin="layout" path="M 8.33333E-7 -2.96296E-6 L -0.36042 -0.13819 " pathEditMode="relative" rAng="0" ptsTypes="AA">
                                      <p:cBhvr>
                                        <p:cTn id="44" dur="2000" fill="hold"/>
                                        <p:tgtEl>
                                          <p:spTgt spid="97"/>
                                        </p:tgtEl>
                                        <p:attrNameLst>
                                          <p:attrName>ppt_x</p:attrName>
                                          <p:attrName>ppt_y</p:attrName>
                                        </p:attrNameLst>
                                      </p:cBhvr>
                                      <p:rCtr x="-18021" y="-6921"/>
                                    </p:animMotion>
                                  </p:childTnLst>
                                </p:cTn>
                              </p:par>
                            </p:childTnLst>
                          </p:cTn>
                        </p:par>
                      </p:childTnLst>
                    </p:cTn>
                  </p:par>
                </p:childTnLst>
              </p:cTn>
              <p:nextCondLst>
                <p:cond evt="onClick" delay="0">
                  <p:tgtEl>
                    <p:spTgt spid="97"/>
                  </p:tgtEl>
                </p:cond>
              </p:nextCondLst>
            </p:seq>
            <p:seq concurrent="1" nextAc="seek">
              <p:cTn id="45" restart="whenNotActive" fill="hold" evtFilter="cancelBubble" nodeType="interactiveSeq">
                <p:stCondLst>
                  <p:cond evt="onClick" delay="0">
                    <p:tgtEl>
                      <p:spTgt spid="102"/>
                    </p:tgtEl>
                  </p:cond>
                </p:stCondLst>
                <p:endSync evt="end" delay="0">
                  <p:rtn val="all"/>
                </p:endSync>
                <p:childTnLst>
                  <p:par>
                    <p:cTn id="46" fill="hold">
                      <p:stCondLst>
                        <p:cond delay="0"/>
                      </p:stCondLst>
                      <p:childTnLst>
                        <p:par>
                          <p:cTn id="47" fill="hold">
                            <p:stCondLst>
                              <p:cond delay="0"/>
                            </p:stCondLst>
                            <p:childTnLst>
                              <p:par>
                                <p:cTn id="48" presetID="26" presetClass="emph" presetSubtype="0" fill="hold" grpId="0" nodeType="clickEffect">
                                  <p:stCondLst>
                                    <p:cond delay="0"/>
                                  </p:stCondLst>
                                  <p:childTnLst>
                                    <p:animEffect transition="out" filter="fade">
                                      <p:cBhvr>
                                        <p:cTn id="49" dur="500" tmFilter="0, 0; .2, .5; .8, .5; 1, 0"/>
                                        <p:tgtEl>
                                          <p:spTgt spid="102"/>
                                        </p:tgtEl>
                                      </p:cBhvr>
                                    </p:animEffect>
                                    <p:animScale>
                                      <p:cBhvr>
                                        <p:cTn id="50" dur="250" autoRev="1" fill="hold"/>
                                        <p:tgtEl>
                                          <p:spTgt spid="102"/>
                                        </p:tgtEl>
                                      </p:cBhvr>
                                      <p:by x="105000" y="105000"/>
                                    </p:animScale>
                                  </p:childTnLst>
                                </p:cTn>
                              </p:par>
                            </p:childTnLst>
                          </p:cTn>
                        </p:par>
                      </p:childTnLst>
                    </p:cTn>
                  </p:par>
                </p:childTnLst>
              </p:cTn>
              <p:nextCondLst>
                <p:cond evt="onClick" delay="0">
                  <p:tgtEl>
                    <p:spTgt spid="102"/>
                  </p:tgtEl>
                </p:cond>
              </p:nextCondLst>
            </p:seq>
            <p:seq concurrent="1" nextAc="seek">
              <p:cTn id="51" restart="whenNotActive" fill="hold" evtFilter="cancelBubble" nodeType="interactiveSeq">
                <p:stCondLst>
                  <p:cond evt="onClick" delay="0">
                    <p:tgtEl>
                      <p:spTgt spid="101"/>
                    </p:tgtEl>
                  </p:cond>
                </p:stCondLst>
                <p:endSync evt="end" delay="0">
                  <p:rtn val="all"/>
                </p:endSync>
                <p:childTnLst>
                  <p:par>
                    <p:cTn id="52" fill="hold">
                      <p:stCondLst>
                        <p:cond delay="0"/>
                      </p:stCondLst>
                      <p:childTnLst>
                        <p:par>
                          <p:cTn id="53" fill="hold">
                            <p:stCondLst>
                              <p:cond delay="0"/>
                            </p:stCondLst>
                            <p:childTnLst>
                              <p:par>
                                <p:cTn id="54" presetID="26" presetClass="emph" presetSubtype="0" fill="hold" grpId="0" nodeType="clickEffect">
                                  <p:stCondLst>
                                    <p:cond delay="0"/>
                                  </p:stCondLst>
                                  <p:childTnLst>
                                    <p:animEffect transition="out" filter="fade">
                                      <p:cBhvr>
                                        <p:cTn id="55" dur="500" tmFilter="0, 0; .2, .5; .8, .5; 1, 0"/>
                                        <p:tgtEl>
                                          <p:spTgt spid="101"/>
                                        </p:tgtEl>
                                      </p:cBhvr>
                                    </p:animEffect>
                                    <p:animScale>
                                      <p:cBhvr>
                                        <p:cTn id="56" dur="250" autoRev="1" fill="hold"/>
                                        <p:tgtEl>
                                          <p:spTgt spid="101"/>
                                        </p:tgtEl>
                                      </p:cBhvr>
                                      <p:by x="105000" y="105000"/>
                                    </p:animScale>
                                  </p:childTnLst>
                                </p:cTn>
                              </p:par>
                            </p:childTnLst>
                          </p:cTn>
                        </p:par>
                      </p:childTnLst>
                    </p:cTn>
                  </p:par>
                </p:childTnLst>
              </p:cTn>
              <p:nextCondLst>
                <p:cond evt="onClick" delay="0">
                  <p:tgtEl>
                    <p:spTgt spid="101"/>
                  </p:tgtEl>
                </p:cond>
              </p:nextCondLst>
            </p:seq>
            <p:seq concurrent="1" nextAc="seek">
              <p:cTn id="57" restart="whenNotActive" fill="hold" evtFilter="cancelBubble" nodeType="interactiveSeq">
                <p:stCondLst>
                  <p:cond evt="onClick" delay="0">
                    <p:tgtEl>
                      <p:spTgt spid="99"/>
                    </p:tgtEl>
                  </p:cond>
                </p:stCondLst>
                <p:endSync evt="end" delay="0">
                  <p:rtn val="all"/>
                </p:endSync>
                <p:childTnLst>
                  <p:par>
                    <p:cTn id="58" fill="hold">
                      <p:stCondLst>
                        <p:cond delay="0"/>
                      </p:stCondLst>
                      <p:childTnLst>
                        <p:par>
                          <p:cTn id="59" fill="hold">
                            <p:stCondLst>
                              <p:cond delay="0"/>
                            </p:stCondLst>
                            <p:childTnLst>
                              <p:par>
                                <p:cTn id="60" presetID="26" presetClass="emph" presetSubtype="0" fill="hold" grpId="0" nodeType="clickEffect">
                                  <p:stCondLst>
                                    <p:cond delay="0"/>
                                  </p:stCondLst>
                                  <p:childTnLst>
                                    <p:animEffect transition="out" filter="fade">
                                      <p:cBhvr>
                                        <p:cTn id="61" dur="500" tmFilter="0, 0; .2, .5; .8, .5; 1, 0"/>
                                        <p:tgtEl>
                                          <p:spTgt spid="99"/>
                                        </p:tgtEl>
                                      </p:cBhvr>
                                    </p:animEffect>
                                    <p:animScale>
                                      <p:cBhvr>
                                        <p:cTn id="62" dur="250" autoRev="1" fill="hold"/>
                                        <p:tgtEl>
                                          <p:spTgt spid="99"/>
                                        </p:tgtEl>
                                      </p:cBhvr>
                                      <p:by x="105000" y="105000"/>
                                    </p:animScale>
                                  </p:childTnLst>
                                </p:cTn>
                              </p:par>
                            </p:childTnLst>
                          </p:cTn>
                        </p:par>
                      </p:childTnLst>
                    </p:cTn>
                  </p:par>
                </p:childTnLst>
              </p:cTn>
              <p:nextCondLst>
                <p:cond evt="onClick" delay="0">
                  <p:tgtEl>
                    <p:spTgt spid="99"/>
                  </p:tgtEl>
                </p:cond>
              </p:nextCondLst>
            </p:seq>
            <p:seq concurrent="1" nextAc="seek">
              <p:cTn id="63" restart="whenNotActive" fill="hold" evtFilter="cancelBubble" nodeType="interactiveSeq">
                <p:stCondLst>
                  <p:cond evt="onClick" delay="0">
                    <p:tgtEl>
                      <p:spTgt spid="96"/>
                    </p:tgtEl>
                  </p:cond>
                </p:stCondLst>
                <p:endSync evt="end" delay="0">
                  <p:rtn val="all"/>
                </p:endSync>
                <p:childTnLst>
                  <p:par>
                    <p:cTn id="64" fill="hold">
                      <p:stCondLst>
                        <p:cond delay="0"/>
                      </p:stCondLst>
                      <p:childTnLst>
                        <p:par>
                          <p:cTn id="65" fill="hold">
                            <p:stCondLst>
                              <p:cond delay="0"/>
                            </p:stCondLst>
                            <p:childTnLst>
                              <p:par>
                                <p:cTn id="66" presetID="26" presetClass="emph" presetSubtype="0" fill="hold" grpId="0" nodeType="clickEffect">
                                  <p:stCondLst>
                                    <p:cond delay="0"/>
                                  </p:stCondLst>
                                  <p:childTnLst>
                                    <p:animEffect transition="out" filter="fade">
                                      <p:cBhvr>
                                        <p:cTn id="67" dur="500" tmFilter="0, 0; .2, .5; .8, .5; 1, 0"/>
                                        <p:tgtEl>
                                          <p:spTgt spid="96"/>
                                        </p:tgtEl>
                                      </p:cBhvr>
                                    </p:animEffect>
                                    <p:animScale>
                                      <p:cBhvr>
                                        <p:cTn id="68" dur="250" autoRev="1" fill="hold"/>
                                        <p:tgtEl>
                                          <p:spTgt spid="96"/>
                                        </p:tgtEl>
                                      </p:cBhvr>
                                      <p:by x="105000" y="105000"/>
                                    </p:animScale>
                                  </p:childTnLst>
                                </p:cTn>
                              </p:par>
                            </p:childTnLst>
                          </p:cTn>
                        </p:par>
                      </p:childTnLst>
                    </p:cTn>
                  </p:par>
                </p:childTnLst>
              </p:cTn>
              <p:nextCondLst>
                <p:cond evt="onClick" delay="0">
                  <p:tgtEl>
                    <p:spTgt spid="96"/>
                  </p:tgtEl>
                </p:cond>
              </p:nextCondLst>
            </p:seq>
          </p:childTnLst>
        </p:cTn>
      </p:par>
    </p:tnLst>
    <p:bldLst>
      <p:bldP spid="8" grpId="0" animBg="1"/>
      <p:bldP spid="9" grpId="0" animBg="1"/>
      <p:bldP spid="9" grpId="1" animBg="1"/>
      <p:bldP spid="9" grpId="2" animBg="1"/>
      <p:bldP spid="10" grpId="0" animBg="1"/>
      <p:bldP spid="10" grpId="1" animBg="1"/>
      <p:bldP spid="10" grpId="2" animBg="1"/>
      <p:bldP spid="96" grpId="0"/>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Missing Train Carriages</a:t>
            </a:r>
          </a:p>
        </p:txBody>
      </p:sp>
      <p:sp>
        <p:nvSpPr>
          <p:cNvPr id="3" name="Title 1"/>
          <p:cNvSpPr txBox="1">
            <a:spLocks/>
          </p:cNvSpPr>
          <p:nvPr/>
        </p:nvSpPr>
        <p:spPr>
          <a:xfrm>
            <a:off x="383859" y="1514285"/>
            <a:ext cx="3883341"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Some of the train carriages have gone missing! Can you help to put the train carriages into the correct part of the train? </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train ticket to reveal questions that encourage the development of children’s mathematical reasoning skills.</a:t>
            </a:r>
            <a:endParaRPr lang="en-GB" sz="1400" dirty="0">
              <a:solidFill>
                <a:schemeClr val="bg1"/>
              </a:solidFill>
            </a:endParaRPr>
          </a:p>
        </p:txBody>
      </p:sp>
      <p:sp>
        <p:nvSpPr>
          <p:cNvPr id="8" name="Question 3"/>
          <p:cNvSpPr/>
          <p:nvPr/>
        </p:nvSpPr>
        <p:spPr>
          <a:xfrm>
            <a:off x="4218701" y="1445079"/>
            <a:ext cx="3092559" cy="897878"/>
          </a:xfrm>
          <a:prstGeom prst="roundRect">
            <a:avLst>
              <a:gd name="adj" fmla="val 20574"/>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FF0000"/>
              </a:buClr>
              <a:buSzPts val="1200"/>
            </a:pPr>
            <a:r>
              <a:rPr lang="en-GB" sz="1400" dirty="0"/>
              <a:t>If the train had 20 carriages, do you know what order the carriages from 15 to 20 would need to be placed in? </a:t>
            </a:r>
            <a:endParaRPr lang="en-GB" sz="1400" dirty="0">
              <a:solidFill>
                <a:srgbClr val="FF0000"/>
              </a:solidFill>
              <a:latin typeface="Arial"/>
              <a:ea typeface="Arial"/>
              <a:cs typeface="Arial"/>
              <a:sym typeface="Arial"/>
            </a:endParaRPr>
          </a:p>
        </p:txBody>
      </p:sp>
      <p:sp>
        <p:nvSpPr>
          <p:cNvPr id="9" name="Question 2"/>
          <p:cNvSpPr/>
          <p:nvPr/>
        </p:nvSpPr>
        <p:spPr>
          <a:xfrm>
            <a:off x="4218700" y="1430333"/>
            <a:ext cx="3092559"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What train carriage would come after the number 15 train carriage? </a:t>
            </a:r>
          </a:p>
        </p:txBody>
      </p:sp>
      <p:sp>
        <p:nvSpPr>
          <p:cNvPr id="10" name="Question 1"/>
          <p:cNvSpPr/>
          <p:nvPr/>
        </p:nvSpPr>
        <p:spPr>
          <a:xfrm>
            <a:off x="4212297" y="1411330"/>
            <a:ext cx="3153866" cy="945793"/>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How do you know which train carriage comes after the number 11 train carriage?</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ticke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6187" y="1540527"/>
            <a:ext cx="1137846" cy="721804"/>
          </a:xfrm>
          <a:prstGeom prst="rect">
            <a:avLst/>
          </a:prstGeom>
        </p:spPr>
      </p:pic>
      <p:grpSp>
        <p:nvGrpSpPr>
          <p:cNvPr id="14" name="10"/>
          <p:cNvGrpSpPr/>
          <p:nvPr/>
        </p:nvGrpSpPr>
        <p:grpSpPr>
          <a:xfrm>
            <a:off x="869020" y="3361333"/>
            <a:ext cx="1268803" cy="1034511"/>
            <a:chOff x="869020" y="3485164"/>
            <a:chExt cx="1268803" cy="1034511"/>
          </a:xfrm>
        </p:grpSpPr>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9020" y="3485164"/>
              <a:ext cx="1268803" cy="1034511"/>
            </a:xfrm>
            <a:prstGeom prst="rect">
              <a:avLst/>
            </a:prstGeom>
          </p:spPr>
        </p:pic>
        <p:sp>
          <p:nvSpPr>
            <p:cNvPr id="28" name="Title 1"/>
            <p:cNvSpPr txBox="1">
              <a:spLocks/>
            </p:cNvSpPr>
            <p:nvPr/>
          </p:nvSpPr>
          <p:spPr>
            <a:xfrm>
              <a:off x="954360" y="3641882"/>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10</a:t>
              </a:r>
            </a:p>
          </p:txBody>
        </p:sp>
      </p:grpSp>
      <p:grpSp>
        <p:nvGrpSpPr>
          <p:cNvPr id="18" name="11"/>
          <p:cNvGrpSpPr/>
          <p:nvPr/>
        </p:nvGrpSpPr>
        <p:grpSpPr>
          <a:xfrm>
            <a:off x="2095490" y="3361332"/>
            <a:ext cx="1268803" cy="1034511"/>
            <a:chOff x="2095490" y="3485163"/>
            <a:chExt cx="1268803" cy="1034511"/>
          </a:xfrm>
        </p:grpSpPr>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95490" y="3485163"/>
              <a:ext cx="1268803" cy="1034511"/>
            </a:xfrm>
            <a:prstGeom prst="rect">
              <a:avLst/>
            </a:prstGeom>
          </p:spPr>
        </p:pic>
        <p:sp>
          <p:nvSpPr>
            <p:cNvPr id="35" name="Title 1"/>
            <p:cNvSpPr txBox="1">
              <a:spLocks/>
            </p:cNvSpPr>
            <p:nvPr/>
          </p:nvSpPr>
          <p:spPr>
            <a:xfrm>
              <a:off x="2190357" y="3641882"/>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11</a:t>
              </a:r>
            </a:p>
          </p:txBody>
        </p:sp>
      </p:grpSp>
      <p:grpSp>
        <p:nvGrpSpPr>
          <p:cNvPr id="19" name="12"/>
          <p:cNvGrpSpPr/>
          <p:nvPr/>
        </p:nvGrpSpPr>
        <p:grpSpPr>
          <a:xfrm>
            <a:off x="3930202" y="4770891"/>
            <a:ext cx="1268803" cy="1034511"/>
            <a:chOff x="3329423" y="3485163"/>
            <a:chExt cx="1268803" cy="1034511"/>
          </a:xfrm>
        </p:grpSpPr>
        <p:pic>
          <p:nvPicPr>
            <p:cNvPr id="31" name="Picture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9423" y="3485163"/>
              <a:ext cx="1268803" cy="1034511"/>
            </a:xfrm>
            <a:prstGeom prst="rect">
              <a:avLst/>
            </a:prstGeom>
          </p:spPr>
        </p:pic>
        <p:sp>
          <p:nvSpPr>
            <p:cNvPr id="36" name="Title 1"/>
            <p:cNvSpPr txBox="1">
              <a:spLocks/>
            </p:cNvSpPr>
            <p:nvPr/>
          </p:nvSpPr>
          <p:spPr>
            <a:xfrm>
              <a:off x="3410527" y="3641882"/>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12</a:t>
              </a:r>
            </a:p>
          </p:txBody>
        </p:sp>
      </p:grpSp>
      <p:grpSp>
        <p:nvGrpSpPr>
          <p:cNvPr id="21" name="13"/>
          <p:cNvGrpSpPr/>
          <p:nvPr/>
        </p:nvGrpSpPr>
        <p:grpSpPr>
          <a:xfrm>
            <a:off x="5355055" y="4770892"/>
            <a:ext cx="1268803" cy="1034511"/>
            <a:chOff x="4569701" y="3485163"/>
            <a:chExt cx="1268803" cy="1034511"/>
          </a:xfrm>
        </p:grpSpPr>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69701" y="3485163"/>
              <a:ext cx="1268803" cy="1034511"/>
            </a:xfrm>
            <a:prstGeom prst="rect">
              <a:avLst/>
            </a:prstGeom>
          </p:spPr>
        </p:pic>
        <p:sp>
          <p:nvSpPr>
            <p:cNvPr id="37" name="Title 1"/>
            <p:cNvSpPr txBox="1">
              <a:spLocks/>
            </p:cNvSpPr>
            <p:nvPr/>
          </p:nvSpPr>
          <p:spPr>
            <a:xfrm>
              <a:off x="4656630" y="3641882"/>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13</a:t>
              </a:r>
            </a:p>
          </p:txBody>
        </p:sp>
      </p:grpSp>
      <p:grpSp>
        <p:nvGrpSpPr>
          <p:cNvPr id="22" name="14"/>
          <p:cNvGrpSpPr/>
          <p:nvPr/>
        </p:nvGrpSpPr>
        <p:grpSpPr>
          <a:xfrm>
            <a:off x="5798765" y="3363003"/>
            <a:ext cx="1268803" cy="1034511"/>
            <a:chOff x="5798765" y="3486834"/>
            <a:chExt cx="1268803" cy="1034511"/>
          </a:xfrm>
        </p:grpSpPr>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8765" y="3486834"/>
              <a:ext cx="1268803" cy="1034511"/>
            </a:xfrm>
            <a:prstGeom prst="rect">
              <a:avLst/>
            </a:prstGeom>
          </p:spPr>
        </p:pic>
        <p:sp>
          <p:nvSpPr>
            <p:cNvPr id="38" name="Title 1"/>
            <p:cNvSpPr txBox="1">
              <a:spLocks/>
            </p:cNvSpPr>
            <p:nvPr/>
          </p:nvSpPr>
          <p:spPr>
            <a:xfrm>
              <a:off x="5889814" y="3641881"/>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14</a:t>
              </a:r>
            </a:p>
          </p:txBody>
        </p:sp>
      </p:grpSp>
      <p:grpSp>
        <p:nvGrpSpPr>
          <p:cNvPr id="24" name="15"/>
          <p:cNvGrpSpPr/>
          <p:nvPr/>
        </p:nvGrpSpPr>
        <p:grpSpPr>
          <a:xfrm>
            <a:off x="2529367" y="4774225"/>
            <a:ext cx="1268803" cy="1034511"/>
            <a:chOff x="7037684" y="3488496"/>
            <a:chExt cx="1268803" cy="1034511"/>
          </a:xfrm>
        </p:grpSpPr>
        <p:pic>
          <p:nvPicPr>
            <p:cNvPr id="39" name="Picture 3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7684" y="3488496"/>
              <a:ext cx="1268803" cy="1034511"/>
            </a:xfrm>
            <a:prstGeom prst="rect">
              <a:avLst/>
            </a:prstGeom>
          </p:spPr>
        </p:pic>
        <p:sp>
          <p:nvSpPr>
            <p:cNvPr id="40" name="Title 1"/>
            <p:cNvSpPr txBox="1">
              <a:spLocks/>
            </p:cNvSpPr>
            <p:nvPr/>
          </p:nvSpPr>
          <p:spPr>
            <a:xfrm>
              <a:off x="7128733" y="3643543"/>
              <a:ext cx="1072725" cy="5517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latin typeface="Twinkl" pitchFamily="50" charset="0"/>
                </a:rPr>
                <a:t>15</a:t>
              </a:r>
            </a:p>
          </p:txBody>
        </p:sp>
      </p:grpSp>
    </p:spTree>
    <p:extLst>
      <p:ext uri="{BB962C8B-B14F-4D97-AF65-F5344CB8AC3E}">
        <p14:creationId xmlns:p14="http://schemas.microsoft.com/office/powerpoint/2010/main" val="19883499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05556E-6 -0.00116 L 0.49288 -0.20672 " pathEditMode="relative" rAng="0" ptsTypes="AA">
                                      <p:cBhvr>
                                        <p:cTn id="6" dur="2000" fill="hold"/>
                                        <p:tgtEl>
                                          <p:spTgt spid="24"/>
                                        </p:tgtEl>
                                        <p:attrNameLst>
                                          <p:attrName>ppt_x</p:attrName>
                                          <p:attrName>ppt_y</p:attrName>
                                        </p:attrNameLst>
                                      </p:cBhvr>
                                      <p:rCtr x="24635" y="-1027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1.94444E-6 -0.00347 L -0.06666 -0.20578 " pathEditMode="relative" rAng="0" ptsTypes="AA">
                                      <p:cBhvr>
                                        <p:cTn id="11" dur="2000" fill="hold"/>
                                        <p:tgtEl>
                                          <p:spTgt spid="19"/>
                                        </p:tgtEl>
                                        <p:attrNameLst>
                                          <p:attrName>ppt_x</p:attrName>
                                          <p:attrName>ppt_y</p:attrName>
                                        </p:attrNameLst>
                                      </p:cBhvr>
                                      <p:rCtr x="-3333" y="-10116"/>
                                    </p:animMotion>
                                  </p:childTnLst>
                                </p:cTn>
                              </p:par>
                            </p:childTnLst>
                          </p:cTn>
                        </p:par>
                      </p:childTnLst>
                    </p:cTn>
                  </p:par>
                </p:childTnLst>
              </p:cTn>
              <p:nextCondLst>
                <p:cond evt="onClick" delay="0">
                  <p:tgtEl>
                    <p:spTgt spid="19"/>
                  </p:tgtEl>
                </p:cond>
              </p:nextCondLst>
            </p:seq>
            <p:seq concurrent="1" nextAc="seek">
              <p:cTn id="12" restart="whenNotActive" fill="hold" evtFilter="cancelBubble" nodeType="interactiveSeq">
                <p:stCondLst>
                  <p:cond evt="onClick" delay="0">
                    <p:tgtEl>
                      <p:spTgt spid="21"/>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4.72222E-6 0.0095 L -0.08645 -0.20486 " pathEditMode="relative" rAng="0" ptsTypes="AA">
                                      <p:cBhvr>
                                        <p:cTn id="16" dur="2000" fill="hold"/>
                                        <p:tgtEl>
                                          <p:spTgt spid="21"/>
                                        </p:tgtEl>
                                        <p:attrNameLst>
                                          <p:attrName>ppt_x</p:attrName>
                                          <p:attrName>ppt_y</p:attrName>
                                        </p:attrNameLst>
                                      </p:cBhvr>
                                      <p:rCtr x="-4323" y="-10718"/>
                                    </p:animMotion>
                                  </p:childTnLst>
                                </p:cTn>
                              </p:par>
                            </p:childTnLst>
                          </p:cTn>
                        </p:par>
                      </p:childTnLst>
                    </p:cTn>
                  </p:par>
                </p:childTnLst>
              </p:cTn>
              <p:nextCondLst>
                <p:cond evt="onClick" delay="0">
                  <p:tgtEl>
                    <p:spTgt spid="21"/>
                  </p:tgtEl>
                </p:cond>
              </p:nextCondLst>
            </p:seq>
            <p:seq concurrent="1" nextAc="seek">
              <p:cTn id="17" restart="whenNotActive" fill="hold" evtFilter="cancelBubble" nodeType="interactiveSeq">
                <p:stCondLst>
                  <p:cond evt="onClick" delay="0">
                    <p:tgtEl>
                      <p:spTgt spid="5"/>
                    </p:tgtEl>
                  </p:cond>
                </p:stCondLst>
                <p:endSync evt="end" delay="0">
                  <p:rtn val="all"/>
                </p:endSync>
                <p:childTnLst>
                  <p:par>
                    <p:cTn id="18" fill="hold">
                      <p:stCondLst>
                        <p:cond delay="0"/>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nextCondLst>
                <p:cond evt="onClick" delay="0">
                  <p:tgtEl>
                    <p:spTgt spid="5"/>
                  </p:tgtEl>
                </p:cond>
              </p:nextCondLst>
            </p:seq>
            <p:seq concurrent="1" nextAc="seek">
              <p:cTn id="23" restart="whenNotActive" fill="hold" evtFilter="cancelBubble" nodeType="interactiveSeq">
                <p:stCondLst>
                  <p:cond evt="onClick" delay="0">
                    <p:tgtEl>
                      <p:spTgt spid="30"/>
                    </p:tgtEl>
                  </p:cond>
                </p:stCondLst>
                <p:endSync evt="end" delay="0">
                  <p:rtn val="all"/>
                </p:endSync>
                <p:childTnLst>
                  <p:par>
                    <p:cTn id="24" fill="hold">
                      <p:stCondLst>
                        <p:cond delay="0"/>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1" presetClass="exit"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par>
                                <p:cTn id="36" presetID="1" presetClass="exit" presetSubtype="0" fill="hold" grpId="1" nodeType="withEffect">
                                  <p:stCondLst>
                                    <p:cond delay="0"/>
                                  </p:stCondLst>
                                  <p:childTnLst>
                                    <p:set>
                                      <p:cBhvr>
                                        <p:cTn id="37"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entr" presetSubtype="0" fill="hold" grpId="2"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par>
                                <p:cTn id="43" presetID="1" presetClass="entr" presetSubtype="0" fill="hold" grpId="2" nodeType="withEffect">
                                  <p:stCondLst>
                                    <p:cond delay="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childTnLst>
        </p:cTn>
      </p:par>
    </p:tnLst>
    <p:bldLst>
      <p:bldP spid="8" grpId="0" animBg="1"/>
      <p:bldP spid="9" grpId="0" animBg="1"/>
      <p:bldP spid="9" grpId="1" animBg="1"/>
      <p:bldP spid="9" grpId="2" animBg="1"/>
      <p:bldP spid="10" grpId="0" animBg="1"/>
      <p:bldP spid="10" grpId="1" animBg="1"/>
      <p:bldP spid="10"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87362"/>
            <a:ext cx="8220075" cy="994306"/>
          </a:xfrm>
        </p:spPr>
        <p:txBody>
          <a:bodyPr/>
          <a:lstStyle/>
          <a:p>
            <a:r>
              <a:rPr lang="en-GB" sz="3200" dirty="0"/>
              <a:t>Little Red Riding Hood Number Path</a:t>
            </a:r>
          </a:p>
        </p:txBody>
      </p:sp>
      <p:sp>
        <p:nvSpPr>
          <p:cNvPr id="3" name="Title 1"/>
          <p:cNvSpPr txBox="1">
            <a:spLocks/>
          </p:cNvSpPr>
          <p:nvPr/>
        </p:nvSpPr>
        <p:spPr>
          <a:xfrm>
            <a:off x="433206" y="1410046"/>
            <a:ext cx="4782766"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Little Red Riding Hood is walking to Grandma’s House. Can you complete the path by clicking on the missing numbers?</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Big Bad Wolf to reveal questions that encourage the development of children’s mathematical reasoning skills.</a:t>
            </a:r>
            <a:endParaRPr lang="en-GB" sz="1400" dirty="0">
              <a:solidFill>
                <a:schemeClr val="bg1"/>
              </a:solidFill>
            </a:endParaRPr>
          </a:p>
        </p:txBody>
      </p:sp>
      <p:sp>
        <p:nvSpPr>
          <p:cNvPr id="9" name="Question 2"/>
          <p:cNvSpPr/>
          <p:nvPr/>
        </p:nvSpPr>
        <p:spPr>
          <a:xfrm>
            <a:off x="5234438" y="1394396"/>
            <a:ext cx="2561717"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Do you need to start back at 1 each time? </a:t>
            </a:r>
          </a:p>
        </p:txBody>
      </p:sp>
      <p:sp>
        <p:nvSpPr>
          <p:cNvPr id="10" name="Question 1"/>
          <p:cNvSpPr/>
          <p:nvPr/>
        </p:nvSpPr>
        <p:spPr>
          <a:xfrm>
            <a:off x="5178598" y="1410058"/>
            <a:ext cx="2641800"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How can you work out the missing numbers?</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wol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7067" y="1133259"/>
            <a:ext cx="841022" cy="1422377"/>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182" y="2555636"/>
            <a:ext cx="683683" cy="116069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252386" y="3781554"/>
            <a:ext cx="1338531" cy="1035480"/>
          </a:xfrm>
          <a:prstGeom prst="rect">
            <a:avLst/>
          </a:prstGeom>
        </p:spPr>
      </p:pic>
      <p:sp>
        <p:nvSpPr>
          <p:cNvPr id="28" name="Oval 27"/>
          <p:cNvSpPr/>
          <p:nvPr/>
        </p:nvSpPr>
        <p:spPr>
          <a:xfrm>
            <a:off x="5356569" y="4655125"/>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13</a:t>
            </a:r>
            <a:endParaRPr lang="en-GB" sz="1200" b="1" dirty="0">
              <a:solidFill>
                <a:schemeClr val="tx1"/>
              </a:solidFill>
            </a:endParaRPr>
          </a:p>
        </p:txBody>
      </p:sp>
      <p:sp>
        <p:nvSpPr>
          <p:cNvPr id="31" name="Oval 30"/>
          <p:cNvSpPr/>
          <p:nvPr/>
        </p:nvSpPr>
        <p:spPr>
          <a:xfrm>
            <a:off x="6576247" y="4054159"/>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16</a:t>
            </a:r>
            <a:endParaRPr lang="en-GB" sz="1200" b="1" dirty="0">
              <a:solidFill>
                <a:schemeClr val="tx1"/>
              </a:solidFill>
            </a:endParaRPr>
          </a:p>
        </p:txBody>
      </p:sp>
      <p:sp>
        <p:nvSpPr>
          <p:cNvPr id="32" name="Oval 31"/>
          <p:cNvSpPr/>
          <p:nvPr/>
        </p:nvSpPr>
        <p:spPr>
          <a:xfrm>
            <a:off x="6039697" y="3621015"/>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15</a:t>
            </a:r>
            <a:endParaRPr lang="en-GB" sz="1200" b="1" dirty="0">
              <a:solidFill>
                <a:schemeClr val="tx1"/>
              </a:solidFill>
            </a:endParaRPr>
          </a:p>
        </p:txBody>
      </p:sp>
      <p:sp>
        <p:nvSpPr>
          <p:cNvPr id="33" name="Oval 32"/>
          <p:cNvSpPr/>
          <p:nvPr/>
        </p:nvSpPr>
        <p:spPr>
          <a:xfrm>
            <a:off x="5469043" y="4002731"/>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14</a:t>
            </a:r>
            <a:endParaRPr lang="en-GB" sz="1200" b="1" dirty="0">
              <a:solidFill>
                <a:schemeClr val="tx1"/>
              </a:solidFill>
            </a:endParaRPr>
          </a:p>
        </p:txBody>
      </p:sp>
      <p:sp>
        <p:nvSpPr>
          <p:cNvPr id="34" name="Oval 33"/>
          <p:cNvSpPr/>
          <p:nvPr/>
        </p:nvSpPr>
        <p:spPr>
          <a:xfrm>
            <a:off x="8009601" y="4804612"/>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20</a:t>
            </a:r>
            <a:endParaRPr lang="en-GB" sz="1200" b="1" dirty="0">
              <a:solidFill>
                <a:schemeClr val="tx1"/>
              </a:solidFill>
            </a:endParaRPr>
          </a:p>
        </p:txBody>
      </p:sp>
      <p:sp>
        <p:nvSpPr>
          <p:cNvPr id="35" name="Oval 34"/>
          <p:cNvSpPr/>
          <p:nvPr/>
        </p:nvSpPr>
        <p:spPr>
          <a:xfrm>
            <a:off x="4944943" y="5208992"/>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endParaRPr>
          </a:p>
        </p:txBody>
      </p:sp>
      <p:sp>
        <p:nvSpPr>
          <p:cNvPr id="36" name="Oval 35"/>
          <p:cNvSpPr/>
          <p:nvPr/>
        </p:nvSpPr>
        <p:spPr>
          <a:xfrm>
            <a:off x="671229" y="4130083"/>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3</a:t>
            </a:r>
            <a:endParaRPr lang="en-GB" sz="1200" b="1" dirty="0">
              <a:solidFill>
                <a:schemeClr val="tx1"/>
              </a:solidFill>
            </a:endParaRPr>
          </a:p>
        </p:txBody>
      </p:sp>
      <p:sp>
        <p:nvSpPr>
          <p:cNvPr id="37" name="Oval 36"/>
          <p:cNvSpPr/>
          <p:nvPr/>
        </p:nvSpPr>
        <p:spPr>
          <a:xfrm>
            <a:off x="3757200" y="4824433"/>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10</a:t>
            </a:r>
            <a:endParaRPr lang="en-GB" sz="1200" b="1" dirty="0">
              <a:solidFill>
                <a:schemeClr val="tx1"/>
              </a:solidFill>
            </a:endParaRPr>
          </a:p>
        </p:txBody>
      </p:sp>
      <p:sp>
        <p:nvSpPr>
          <p:cNvPr id="38" name="Oval 37"/>
          <p:cNvSpPr/>
          <p:nvPr/>
        </p:nvSpPr>
        <p:spPr>
          <a:xfrm>
            <a:off x="3241179" y="4375416"/>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9</a:t>
            </a:r>
            <a:endParaRPr lang="en-GB" sz="1200" b="1" dirty="0">
              <a:solidFill>
                <a:schemeClr val="tx1"/>
              </a:solidFill>
            </a:endParaRPr>
          </a:p>
        </p:txBody>
      </p:sp>
      <p:sp>
        <p:nvSpPr>
          <p:cNvPr id="39" name="Oval 38"/>
          <p:cNvSpPr/>
          <p:nvPr/>
        </p:nvSpPr>
        <p:spPr>
          <a:xfrm>
            <a:off x="2578413" y="4466442"/>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8</a:t>
            </a:r>
            <a:endParaRPr lang="en-GB" sz="1200" b="1" dirty="0">
              <a:solidFill>
                <a:schemeClr val="tx1"/>
              </a:solidFill>
            </a:endParaRPr>
          </a:p>
        </p:txBody>
      </p:sp>
      <p:sp>
        <p:nvSpPr>
          <p:cNvPr id="40" name="Oval 39"/>
          <p:cNvSpPr/>
          <p:nvPr/>
        </p:nvSpPr>
        <p:spPr>
          <a:xfrm>
            <a:off x="2303357" y="5066267"/>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7</a:t>
            </a:r>
            <a:endParaRPr lang="en-GB" sz="1200" b="1" dirty="0">
              <a:solidFill>
                <a:schemeClr val="tx1"/>
              </a:solidFill>
            </a:endParaRPr>
          </a:p>
        </p:txBody>
      </p:sp>
      <p:sp>
        <p:nvSpPr>
          <p:cNvPr id="42" name="Oval 41"/>
          <p:cNvSpPr/>
          <p:nvPr/>
        </p:nvSpPr>
        <p:spPr>
          <a:xfrm>
            <a:off x="1680899" y="5300950"/>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6</a:t>
            </a:r>
            <a:endParaRPr lang="en-GB" sz="1200" b="1" dirty="0">
              <a:solidFill>
                <a:schemeClr val="tx1"/>
              </a:solidFill>
            </a:endParaRPr>
          </a:p>
        </p:txBody>
      </p:sp>
      <p:sp>
        <p:nvSpPr>
          <p:cNvPr id="43" name="Oval 42"/>
          <p:cNvSpPr/>
          <p:nvPr/>
        </p:nvSpPr>
        <p:spPr>
          <a:xfrm>
            <a:off x="1003354" y="5327438"/>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endParaRPr>
          </a:p>
        </p:txBody>
      </p:sp>
      <p:sp>
        <p:nvSpPr>
          <p:cNvPr id="47" name="Oval 46"/>
          <p:cNvSpPr/>
          <p:nvPr/>
        </p:nvSpPr>
        <p:spPr>
          <a:xfrm>
            <a:off x="562670" y="4803546"/>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4</a:t>
            </a:r>
            <a:endParaRPr lang="en-GB" sz="1200" b="1" dirty="0">
              <a:solidFill>
                <a:schemeClr val="tx1"/>
              </a:solidFill>
            </a:endParaRPr>
          </a:p>
        </p:txBody>
      </p:sp>
      <p:sp>
        <p:nvSpPr>
          <p:cNvPr id="48" name="Oval 47"/>
          <p:cNvSpPr/>
          <p:nvPr/>
        </p:nvSpPr>
        <p:spPr>
          <a:xfrm>
            <a:off x="4260141" y="5278842"/>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11</a:t>
            </a:r>
            <a:endParaRPr lang="en-GB" sz="1200" b="1" dirty="0">
              <a:solidFill>
                <a:schemeClr val="tx1"/>
              </a:solidFill>
            </a:endParaRPr>
          </a:p>
        </p:txBody>
      </p:sp>
      <p:sp>
        <p:nvSpPr>
          <p:cNvPr id="49" name="Oval 48"/>
          <p:cNvSpPr/>
          <p:nvPr/>
        </p:nvSpPr>
        <p:spPr>
          <a:xfrm>
            <a:off x="1122994" y="3630381"/>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2</a:t>
            </a:r>
            <a:endParaRPr lang="en-GB" sz="1200" b="1" dirty="0">
              <a:solidFill>
                <a:schemeClr val="tx1"/>
              </a:solidFill>
            </a:endParaRPr>
          </a:p>
        </p:txBody>
      </p:sp>
      <p:sp>
        <p:nvSpPr>
          <p:cNvPr id="50" name="Oval 49"/>
          <p:cNvSpPr/>
          <p:nvPr/>
        </p:nvSpPr>
        <p:spPr>
          <a:xfrm>
            <a:off x="1344774" y="2975486"/>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a:t>
            </a:r>
            <a:endParaRPr lang="en-GB" sz="1200" b="1" dirty="0">
              <a:solidFill>
                <a:schemeClr val="tx1"/>
              </a:solidFill>
            </a:endParaRPr>
          </a:p>
        </p:txBody>
      </p:sp>
      <p:sp>
        <p:nvSpPr>
          <p:cNvPr id="51" name="Oval 50"/>
          <p:cNvSpPr/>
          <p:nvPr/>
        </p:nvSpPr>
        <p:spPr>
          <a:xfrm>
            <a:off x="7526815" y="5279434"/>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19</a:t>
            </a:r>
            <a:endParaRPr lang="en-GB" sz="1200" b="1" dirty="0">
              <a:solidFill>
                <a:schemeClr val="tx1"/>
              </a:solidFill>
            </a:endParaRPr>
          </a:p>
        </p:txBody>
      </p:sp>
      <p:sp>
        <p:nvSpPr>
          <p:cNvPr id="52" name="Oval 51"/>
          <p:cNvSpPr/>
          <p:nvPr/>
        </p:nvSpPr>
        <p:spPr>
          <a:xfrm>
            <a:off x="6856171" y="5284209"/>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endParaRPr>
          </a:p>
        </p:txBody>
      </p:sp>
      <p:sp>
        <p:nvSpPr>
          <p:cNvPr id="53" name="Oval 52"/>
          <p:cNvSpPr/>
          <p:nvPr/>
        </p:nvSpPr>
        <p:spPr>
          <a:xfrm>
            <a:off x="6479556" y="4728839"/>
            <a:ext cx="623717" cy="6237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17</a:t>
            </a:r>
            <a:endParaRPr lang="en-GB" sz="1200" b="1" dirty="0">
              <a:solidFill>
                <a:schemeClr val="tx1"/>
              </a:solidFill>
            </a:endParaRPr>
          </a:p>
        </p:txBody>
      </p:sp>
      <p:sp>
        <p:nvSpPr>
          <p:cNvPr id="55" name="5"/>
          <p:cNvSpPr/>
          <p:nvPr/>
        </p:nvSpPr>
        <p:spPr>
          <a:xfrm>
            <a:off x="2462743" y="2306431"/>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5</a:t>
            </a:r>
            <a:endParaRPr lang="en-GB" sz="1200" b="1" dirty="0">
              <a:solidFill>
                <a:schemeClr val="tx1"/>
              </a:solidFill>
            </a:endParaRPr>
          </a:p>
        </p:txBody>
      </p:sp>
      <p:sp>
        <p:nvSpPr>
          <p:cNvPr id="56" name="7"/>
          <p:cNvSpPr/>
          <p:nvPr/>
        </p:nvSpPr>
        <p:spPr>
          <a:xfrm>
            <a:off x="3163453" y="2301300"/>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7</a:t>
            </a:r>
            <a:endParaRPr lang="en-GB" sz="1200" b="1" dirty="0">
              <a:solidFill>
                <a:schemeClr val="tx1"/>
              </a:solidFill>
            </a:endParaRPr>
          </a:p>
        </p:txBody>
      </p:sp>
      <p:sp>
        <p:nvSpPr>
          <p:cNvPr id="57" name="10"/>
          <p:cNvSpPr/>
          <p:nvPr/>
        </p:nvSpPr>
        <p:spPr>
          <a:xfrm>
            <a:off x="3864164" y="2297577"/>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10</a:t>
            </a:r>
            <a:endParaRPr lang="en-GB" sz="1200" b="1" dirty="0">
              <a:solidFill>
                <a:schemeClr val="tx1"/>
              </a:solidFill>
            </a:endParaRPr>
          </a:p>
        </p:txBody>
      </p:sp>
      <p:sp>
        <p:nvSpPr>
          <p:cNvPr id="58" name="9"/>
          <p:cNvSpPr/>
          <p:nvPr/>
        </p:nvSpPr>
        <p:spPr>
          <a:xfrm>
            <a:off x="2462743" y="2982729"/>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9</a:t>
            </a:r>
            <a:endParaRPr lang="en-GB" sz="1200" b="1" dirty="0">
              <a:solidFill>
                <a:schemeClr val="tx1"/>
              </a:solidFill>
            </a:endParaRPr>
          </a:p>
        </p:txBody>
      </p:sp>
      <p:sp>
        <p:nvSpPr>
          <p:cNvPr id="59" name="12"/>
          <p:cNvSpPr/>
          <p:nvPr/>
        </p:nvSpPr>
        <p:spPr>
          <a:xfrm>
            <a:off x="3163453" y="2977598"/>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12</a:t>
            </a:r>
            <a:endParaRPr lang="en-GB" sz="1200" b="1" dirty="0">
              <a:solidFill>
                <a:schemeClr val="tx1"/>
              </a:solidFill>
            </a:endParaRPr>
          </a:p>
        </p:txBody>
      </p:sp>
      <p:sp>
        <p:nvSpPr>
          <p:cNvPr id="60" name="15"/>
          <p:cNvSpPr/>
          <p:nvPr/>
        </p:nvSpPr>
        <p:spPr>
          <a:xfrm>
            <a:off x="3864164" y="2973875"/>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15</a:t>
            </a:r>
            <a:endParaRPr lang="en-GB" sz="1200" b="1" dirty="0">
              <a:solidFill>
                <a:schemeClr val="tx1"/>
              </a:solidFill>
            </a:endParaRPr>
          </a:p>
        </p:txBody>
      </p:sp>
      <p:sp>
        <p:nvSpPr>
          <p:cNvPr id="61" name="11"/>
          <p:cNvSpPr/>
          <p:nvPr/>
        </p:nvSpPr>
        <p:spPr>
          <a:xfrm>
            <a:off x="2462743" y="3677924"/>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11</a:t>
            </a:r>
            <a:endParaRPr lang="en-GB" sz="1200" b="1" dirty="0">
              <a:solidFill>
                <a:schemeClr val="tx1"/>
              </a:solidFill>
            </a:endParaRPr>
          </a:p>
        </p:txBody>
      </p:sp>
      <p:sp>
        <p:nvSpPr>
          <p:cNvPr id="62" name="13"/>
          <p:cNvSpPr/>
          <p:nvPr/>
        </p:nvSpPr>
        <p:spPr>
          <a:xfrm>
            <a:off x="3163453" y="3672793"/>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13</a:t>
            </a:r>
            <a:endParaRPr lang="en-GB" sz="1200" b="1" dirty="0">
              <a:solidFill>
                <a:schemeClr val="tx1"/>
              </a:solidFill>
            </a:endParaRPr>
          </a:p>
        </p:txBody>
      </p:sp>
      <p:sp>
        <p:nvSpPr>
          <p:cNvPr id="63" name="18"/>
          <p:cNvSpPr/>
          <p:nvPr/>
        </p:nvSpPr>
        <p:spPr>
          <a:xfrm>
            <a:off x="3864164" y="3669070"/>
            <a:ext cx="623717" cy="623717"/>
          </a:xfrm>
          <a:prstGeom prst="ellipse">
            <a:avLst/>
          </a:prstGeom>
          <a:solidFill>
            <a:srgbClr val="FDCF8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18</a:t>
            </a:r>
            <a:endParaRPr lang="en-GB" sz="1200" b="1" dirty="0">
              <a:solidFill>
                <a:schemeClr val="tx1"/>
              </a:solidFill>
            </a:endParaRPr>
          </a:p>
        </p:txBody>
      </p:sp>
    </p:spTree>
    <p:extLst>
      <p:ext uri="{BB962C8B-B14F-4D97-AF65-F5344CB8AC3E}">
        <p14:creationId xmlns:p14="http://schemas.microsoft.com/office/powerpoint/2010/main" val="4104750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6"/>
                    </p:tgtEl>
                  </p:cond>
                </p:stCondLst>
                <p:endSync evt="end" delay="0">
                  <p:rtn val="all"/>
                </p:endSync>
                <p:childTnLst>
                  <p:par>
                    <p:cTn id="3" fill="hold">
                      <p:stCondLst>
                        <p:cond delay="0"/>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56"/>
                                        </p:tgtEl>
                                      </p:cBhvr>
                                    </p:animEffect>
                                    <p:animScale>
                                      <p:cBhvr>
                                        <p:cTn id="7" dur="250" autoRev="1" fill="hold"/>
                                        <p:tgtEl>
                                          <p:spTgt spid="56"/>
                                        </p:tgtEl>
                                      </p:cBhvr>
                                      <p:by x="105000" y="105000"/>
                                    </p:animScale>
                                  </p:childTnLst>
                                </p:cTn>
                              </p:par>
                            </p:childTnLst>
                          </p:cTn>
                        </p:par>
                      </p:childTnLst>
                    </p:cTn>
                  </p:par>
                </p:childTnLst>
              </p:cTn>
              <p:nextCondLst>
                <p:cond evt="onClick" delay="0">
                  <p:tgtEl>
                    <p:spTgt spid="56"/>
                  </p:tgtEl>
                </p:cond>
              </p:nextCondLst>
            </p:seq>
            <p:seq concurrent="1" nextAc="seek">
              <p:cTn id="8" restart="whenNotActive" fill="hold" evtFilter="cancelBubble" nodeType="interactiveSeq">
                <p:stCondLst>
                  <p:cond evt="onClick" delay="0">
                    <p:tgtEl>
                      <p:spTgt spid="57"/>
                    </p:tgtEl>
                  </p:cond>
                </p:stCondLst>
                <p:endSync evt="end" delay="0">
                  <p:rtn val="all"/>
                </p:endSync>
                <p:childTnLst>
                  <p:par>
                    <p:cTn id="9" fill="hold">
                      <p:stCondLst>
                        <p:cond delay="0"/>
                      </p:stCondLst>
                      <p:childTnLst>
                        <p:par>
                          <p:cTn id="10" fill="hold">
                            <p:stCondLst>
                              <p:cond delay="0"/>
                            </p:stCondLst>
                            <p:childTnLst>
                              <p:par>
                                <p:cTn id="11" presetID="26" presetClass="emph" presetSubtype="0" fill="hold" grpId="0" nodeType="clickEffect">
                                  <p:stCondLst>
                                    <p:cond delay="0"/>
                                  </p:stCondLst>
                                  <p:childTnLst>
                                    <p:animEffect transition="out" filter="fade">
                                      <p:cBhvr>
                                        <p:cTn id="12" dur="500" tmFilter="0, 0; .2, .5; .8, .5; 1, 0"/>
                                        <p:tgtEl>
                                          <p:spTgt spid="57"/>
                                        </p:tgtEl>
                                      </p:cBhvr>
                                    </p:animEffect>
                                    <p:animScale>
                                      <p:cBhvr>
                                        <p:cTn id="13" dur="250" autoRev="1" fill="hold"/>
                                        <p:tgtEl>
                                          <p:spTgt spid="57"/>
                                        </p:tgtEl>
                                      </p:cBhvr>
                                      <p:by x="105000" y="105000"/>
                                    </p:animScale>
                                  </p:childTnLst>
                                </p:cTn>
                              </p:par>
                            </p:childTnLst>
                          </p:cTn>
                        </p:par>
                      </p:childTnLst>
                    </p:cTn>
                  </p:par>
                </p:childTnLst>
              </p:cTn>
              <p:nextCondLst>
                <p:cond evt="onClick" delay="0">
                  <p:tgtEl>
                    <p:spTgt spid="57"/>
                  </p:tgtEl>
                </p:cond>
              </p:nextCondLst>
            </p:seq>
            <p:seq concurrent="1" nextAc="seek">
              <p:cTn id="14" restart="whenNotActive" fill="hold" evtFilter="cancelBubble" nodeType="interactiveSeq">
                <p:stCondLst>
                  <p:cond evt="onClick" delay="0">
                    <p:tgtEl>
                      <p:spTgt spid="55"/>
                    </p:tgtEl>
                  </p:cond>
                </p:stCondLst>
                <p:endSync evt="end" delay="0">
                  <p:rtn val="all"/>
                </p:endSync>
                <p:childTnLst>
                  <p:par>
                    <p:cTn id="15" fill="hold">
                      <p:stCondLst>
                        <p:cond delay="0"/>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1.38889E-6 -2.96296E-6 L -0.15886 0.43935 " pathEditMode="relative" rAng="0" ptsTypes="AA">
                                      <p:cBhvr>
                                        <p:cTn id="18" dur="2000" fill="hold"/>
                                        <p:tgtEl>
                                          <p:spTgt spid="55"/>
                                        </p:tgtEl>
                                        <p:attrNameLst>
                                          <p:attrName>ppt_x</p:attrName>
                                          <p:attrName>ppt_y</p:attrName>
                                        </p:attrNameLst>
                                      </p:cBhvr>
                                      <p:rCtr x="-7951" y="21968"/>
                                    </p:animMotion>
                                  </p:childTnLst>
                                </p:cTn>
                              </p:par>
                            </p:childTnLst>
                          </p:cTn>
                        </p:par>
                      </p:childTnLst>
                    </p:cTn>
                  </p:par>
                </p:childTnLst>
              </p:cTn>
              <p:nextCondLst>
                <p:cond evt="onClick" delay="0">
                  <p:tgtEl>
                    <p:spTgt spid="55"/>
                  </p:tgtEl>
                </p:cond>
              </p:nextCondLst>
            </p:seq>
            <p:seq concurrent="1" nextAc="seek">
              <p:cTn id="19" restart="whenNotActive" fill="hold" evtFilter="cancelBubble" nodeType="interactiveSeq">
                <p:stCondLst>
                  <p:cond evt="onClick" delay="0">
                    <p:tgtEl>
                      <p:spTgt spid="58"/>
                    </p:tgtEl>
                  </p:cond>
                </p:stCondLst>
                <p:endSync evt="end" delay="0">
                  <p:rtn val="all"/>
                </p:endSync>
                <p:childTnLst>
                  <p:par>
                    <p:cTn id="20" fill="hold">
                      <p:stCondLst>
                        <p:cond delay="0"/>
                      </p:stCondLst>
                      <p:childTnLst>
                        <p:par>
                          <p:cTn id="21" fill="hold">
                            <p:stCondLst>
                              <p:cond delay="0"/>
                            </p:stCondLst>
                            <p:childTnLst>
                              <p:par>
                                <p:cTn id="22" presetID="26" presetClass="emph" presetSubtype="0" fill="hold" grpId="0" nodeType="clickEffect">
                                  <p:stCondLst>
                                    <p:cond delay="0"/>
                                  </p:stCondLst>
                                  <p:childTnLst>
                                    <p:animEffect transition="out" filter="fade">
                                      <p:cBhvr>
                                        <p:cTn id="23" dur="500" tmFilter="0, 0; .2, .5; .8, .5; 1, 0"/>
                                        <p:tgtEl>
                                          <p:spTgt spid="58"/>
                                        </p:tgtEl>
                                      </p:cBhvr>
                                    </p:animEffect>
                                    <p:animScale>
                                      <p:cBhvr>
                                        <p:cTn id="24" dur="250" autoRev="1" fill="hold"/>
                                        <p:tgtEl>
                                          <p:spTgt spid="58"/>
                                        </p:tgtEl>
                                      </p:cBhvr>
                                      <p:by x="105000" y="105000"/>
                                    </p:animScale>
                                  </p:childTnLst>
                                </p:cTn>
                              </p:par>
                            </p:childTnLst>
                          </p:cTn>
                        </p:par>
                      </p:childTnLst>
                    </p:cTn>
                  </p:par>
                </p:childTnLst>
              </p:cTn>
              <p:nextCondLst>
                <p:cond evt="onClick" delay="0">
                  <p:tgtEl>
                    <p:spTgt spid="58"/>
                  </p:tgtEl>
                </p:cond>
              </p:nextCondLst>
            </p:seq>
            <p:seq concurrent="1" nextAc="seek">
              <p:cTn id="25" restart="whenNotActive" fill="hold" evtFilter="cancelBubble" nodeType="interactiveSeq">
                <p:stCondLst>
                  <p:cond evt="onClick" delay="0">
                    <p:tgtEl>
                      <p:spTgt spid="59"/>
                    </p:tgtEl>
                  </p:cond>
                </p:stCondLst>
                <p:endSync evt="end" delay="0">
                  <p:rtn val="all"/>
                </p:endSync>
                <p:childTnLst>
                  <p:par>
                    <p:cTn id="26" fill="hold">
                      <p:stCondLst>
                        <p:cond delay="0"/>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72222E-6 3.7037E-7 L 0.19497 0.32523 " pathEditMode="relative" rAng="0" ptsTypes="AA">
                                      <p:cBhvr>
                                        <p:cTn id="29" dur="2000" fill="hold"/>
                                        <p:tgtEl>
                                          <p:spTgt spid="59"/>
                                        </p:tgtEl>
                                        <p:attrNameLst>
                                          <p:attrName>ppt_x</p:attrName>
                                          <p:attrName>ppt_y</p:attrName>
                                        </p:attrNameLst>
                                      </p:cBhvr>
                                      <p:rCtr x="9740" y="16250"/>
                                    </p:animMotion>
                                  </p:childTnLst>
                                </p:cTn>
                              </p:par>
                            </p:childTnLst>
                          </p:cTn>
                        </p:par>
                      </p:childTnLst>
                    </p:cTn>
                  </p:par>
                </p:childTnLst>
              </p:cTn>
              <p:nextCondLst>
                <p:cond evt="onClick" delay="0">
                  <p:tgtEl>
                    <p:spTgt spid="59"/>
                  </p:tgtEl>
                </p:cond>
              </p:nextCondLst>
            </p:seq>
            <p:seq concurrent="1" nextAc="seek">
              <p:cTn id="30" restart="whenNotActive" fill="hold" evtFilter="cancelBubble" nodeType="interactiveSeq">
                <p:stCondLst>
                  <p:cond evt="onClick" delay="0">
                    <p:tgtEl>
                      <p:spTgt spid="60"/>
                    </p:tgtEl>
                  </p:cond>
                </p:stCondLst>
                <p:endSync evt="end" delay="0">
                  <p:rtn val="all"/>
                </p:endSync>
                <p:childTnLst>
                  <p:par>
                    <p:cTn id="31" fill="hold">
                      <p:stCondLst>
                        <p:cond delay="0"/>
                      </p:stCondLst>
                      <p:childTnLst>
                        <p:par>
                          <p:cTn id="32" fill="hold">
                            <p:stCondLst>
                              <p:cond delay="0"/>
                            </p:stCondLst>
                            <p:childTnLst>
                              <p:par>
                                <p:cTn id="33" presetID="26" presetClass="emph" presetSubtype="0" fill="hold" grpId="0" nodeType="clickEffect">
                                  <p:stCondLst>
                                    <p:cond delay="0"/>
                                  </p:stCondLst>
                                  <p:childTnLst>
                                    <p:animEffect transition="out" filter="fade">
                                      <p:cBhvr>
                                        <p:cTn id="34" dur="500" tmFilter="0, 0; .2, .5; .8, .5; 1, 0"/>
                                        <p:tgtEl>
                                          <p:spTgt spid="60"/>
                                        </p:tgtEl>
                                      </p:cBhvr>
                                    </p:animEffect>
                                    <p:animScale>
                                      <p:cBhvr>
                                        <p:cTn id="35" dur="250" autoRev="1" fill="hold"/>
                                        <p:tgtEl>
                                          <p:spTgt spid="60"/>
                                        </p:tgtEl>
                                      </p:cBhvr>
                                      <p:by x="105000" y="105000"/>
                                    </p:animScale>
                                  </p:childTnLst>
                                </p:cTn>
                              </p:par>
                            </p:childTnLst>
                          </p:cTn>
                        </p:par>
                      </p:childTnLst>
                    </p:cTn>
                  </p:par>
                </p:childTnLst>
              </p:cTn>
              <p:nextCondLst>
                <p:cond evt="onClick" delay="0">
                  <p:tgtEl>
                    <p:spTgt spid="60"/>
                  </p:tgtEl>
                </p:cond>
              </p:nextCondLst>
            </p:seq>
            <p:seq concurrent="1" nextAc="seek">
              <p:cTn id="36" restart="whenNotActive" fill="hold" evtFilter="cancelBubble" nodeType="interactiveSeq">
                <p:stCondLst>
                  <p:cond evt="onClick" delay="0">
                    <p:tgtEl>
                      <p:spTgt spid="61"/>
                    </p:tgtEl>
                  </p:cond>
                </p:stCondLst>
                <p:endSync evt="end" delay="0">
                  <p:rtn val="all"/>
                </p:endSync>
                <p:childTnLst>
                  <p:par>
                    <p:cTn id="37" fill="hold">
                      <p:stCondLst>
                        <p:cond delay="0"/>
                      </p:stCondLst>
                      <p:childTnLst>
                        <p:par>
                          <p:cTn id="38" fill="hold">
                            <p:stCondLst>
                              <p:cond delay="0"/>
                            </p:stCondLst>
                            <p:childTnLst>
                              <p:par>
                                <p:cTn id="39" presetID="26" presetClass="emph" presetSubtype="0" fill="hold" grpId="0" nodeType="clickEffect">
                                  <p:stCondLst>
                                    <p:cond delay="0"/>
                                  </p:stCondLst>
                                  <p:childTnLst>
                                    <p:animEffect transition="out" filter="fade">
                                      <p:cBhvr>
                                        <p:cTn id="40" dur="500" tmFilter="0, 0; .2, .5; .8, .5; 1, 0"/>
                                        <p:tgtEl>
                                          <p:spTgt spid="61"/>
                                        </p:tgtEl>
                                      </p:cBhvr>
                                    </p:animEffect>
                                    <p:animScale>
                                      <p:cBhvr>
                                        <p:cTn id="41" dur="250" autoRev="1" fill="hold"/>
                                        <p:tgtEl>
                                          <p:spTgt spid="61"/>
                                        </p:tgtEl>
                                      </p:cBhvr>
                                      <p:by x="105000" y="105000"/>
                                    </p:animScale>
                                  </p:childTnLst>
                                </p:cTn>
                              </p:par>
                            </p:childTnLst>
                          </p:cTn>
                        </p:par>
                      </p:childTnLst>
                    </p:cTn>
                  </p:par>
                </p:childTnLst>
              </p:cTn>
              <p:nextCondLst>
                <p:cond evt="onClick" delay="0">
                  <p:tgtEl>
                    <p:spTgt spid="61"/>
                  </p:tgtEl>
                </p:cond>
              </p:nextCondLst>
            </p:seq>
            <p:seq concurrent="1" nextAc="seek">
              <p:cTn id="42" restart="whenNotActive" fill="hold" evtFilter="cancelBubble" nodeType="interactiveSeq">
                <p:stCondLst>
                  <p:cond evt="onClick" delay="0">
                    <p:tgtEl>
                      <p:spTgt spid="62"/>
                    </p:tgtEl>
                  </p:cond>
                </p:stCondLst>
                <p:endSync evt="end" delay="0">
                  <p:rtn val="all"/>
                </p:endSync>
                <p:childTnLst>
                  <p:par>
                    <p:cTn id="43" fill="hold">
                      <p:stCondLst>
                        <p:cond delay="0"/>
                      </p:stCondLst>
                      <p:childTnLst>
                        <p:par>
                          <p:cTn id="44" fill="hold">
                            <p:stCondLst>
                              <p:cond delay="0"/>
                            </p:stCondLst>
                            <p:childTnLst>
                              <p:par>
                                <p:cTn id="45" presetID="26" presetClass="emph" presetSubtype="0" fill="hold" grpId="0" nodeType="clickEffect">
                                  <p:stCondLst>
                                    <p:cond delay="0"/>
                                  </p:stCondLst>
                                  <p:childTnLst>
                                    <p:animEffect transition="out" filter="fade">
                                      <p:cBhvr>
                                        <p:cTn id="46" dur="500" tmFilter="0, 0; .2, .5; .8, .5; 1, 0"/>
                                        <p:tgtEl>
                                          <p:spTgt spid="62"/>
                                        </p:tgtEl>
                                      </p:cBhvr>
                                    </p:animEffect>
                                    <p:animScale>
                                      <p:cBhvr>
                                        <p:cTn id="47" dur="250" autoRev="1" fill="hold"/>
                                        <p:tgtEl>
                                          <p:spTgt spid="62"/>
                                        </p:tgtEl>
                                      </p:cBhvr>
                                      <p:by x="105000" y="105000"/>
                                    </p:animScale>
                                  </p:childTnLst>
                                </p:cTn>
                              </p:par>
                            </p:childTnLst>
                          </p:cTn>
                        </p:par>
                      </p:childTnLst>
                    </p:cTn>
                  </p:par>
                </p:childTnLst>
              </p:cTn>
              <p:nextCondLst>
                <p:cond evt="onClick" delay="0">
                  <p:tgtEl>
                    <p:spTgt spid="62"/>
                  </p:tgtEl>
                </p:cond>
              </p:nextCondLst>
            </p:seq>
            <p:seq concurrent="1" nextAc="seek">
              <p:cTn id="48" restart="whenNotActive" fill="hold" evtFilter="cancelBubble" nodeType="interactiveSeq">
                <p:stCondLst>
                  <p:cond evt="onClick" delay="0">
                    <p:tgtEl>
                      <p:spTgt spid="63"/>
                    </p:tgtEl>
                  </p:cond>
                </p:stCondLst>
                <p:endSync evt="end" delay="0">
                  <p:rtn val="all"/>
                </p:endSync>
                <p:childTnLst>
                  <p:par>
                    <p:cTn id="49" fill="hold">
                      <p:stCondLst>
                        <p:cond delay="0"/>
                      </p:stCondLst>
                      <p:childTnLst>
                        <p:par>
                          <p:cTn id="50" fill="hold">
                            <p:stCondLst>
                              <p:cond delay="0"/>
                            </p:stCondLst>
                            <p:childTnLst>
                              <p:par>
                                <p:cTn id="51" presetID="42" presetClass="path" presetSubtype="0" accel="50000" decel="50000" fill="hold" grpId="0" nodeType="clickEffect">
                                  <p:stCondLst>
                                    <p:cond delay="0"/>
                                  </p:stCondLst>
                                  <p:childTnLst>
                                    <p:animMotion origin="layout" path="M -1.94444E-6 3.7037E-7 L 0.32725 0.2338 " pathEditMode="relative" rAng="0" ptsTypes="AA">
                                      <p:cBhvr>
                                        <p:cTn id="52" dur="2000" fill="hold"/>
                                        <p:tgtEl>
                                          <p:spTgt spid="63"/>
                                        </p:tgtEl>
                                        <p:attrNameLst>
                                          <p:attrName>ppt_x</p:attrName>
                                          <p:attrName>ppt_y</p:attrName>
                                        </p:attrNameLst>
                                      </p:cBhvr>
                                      <p:rCtr x="16424" y="11713"/>
                                    </p:animMotion>
                                  </p:childTnLst>
                                </p:cTn>
                              </p:par>
                            </p:childTnLst>
                          </p:cTn>
                        </p:par>
                      </p:childTnLst>
                    </p:cTn>
                  </p:par>
                </p:childTnLst>
              </p:cTn>
              <p:nextCondLst>
                <p:cond evt="onClick" delay="0">
                  <p:tgtEl>
                    <p:spTgt spid="63"/>
                  </p:tgtEl>
                </p:cond>
              </p:nextCondLst>
            </p:seq>
            <p:seq concurrent="1" nextAc="seek">
              <p:cTn id="53" restart="whenNotActive" fill="hold" evtFilter="cancelBubble" nodeType="interactiveSeq">
                <p:stCondLst>
                  <p:cond evt="onClick" delay="0">
                    <p:tgtEl>
                      <p:spTgt spid="12"/>
                    </p:tgtEl>
                  </p:cond>
                </p:stCondLst>
                <p:endSync evt="end" delay="0">
                  <p:rtn val="all"/>
                </p:endSync>
                <p:childTnLst>
                  <p:par>
                    <p:cTn id="54" fill="hold">
                      <p:stCondLst>
                        <p:cond delay="0"/>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left)">
                                      <p:cBhvr>
                                        <p:cTn id="58" dur="500"/>
                                        <p:tgtEl>
                                          <p:spTgt spid="10"/>
                                        </p:tgtEl>
                                      </p:cBhvr>
                                    </p:animEffect>
                                  </p:childTnLst>
                                </p:cTn>
                              </p:par>
                            </p:childTnLst>
                          </p:cTn>
                        </p:par>
                      </p:childTnLst>
                    </p:cTn>
                  </p:par>
                </p:childTnLst>
              </p:cTn>
              <p:nextCondLst>
                <p:cond evt="onClick" delay="0">
                  <p:tgtEl>
                    <p:spTgt spid="12"/>
                  </p:tgtEl>
                </p:cond>
              </p:nextCondLst>
            </p:seq>
            <p:seq concurrent="1" nextAc="seek">
              <p:cTn id="59" restart="whenNotActive" fill="hold" evtFilter="cancelBubble" nodeType="interactiveSeq">
                <p:stCondLst>
                  <p:cond evt="onClick" delay="0">
                    <p:tgtEl>
                      <p:spTgt spid="30"/>
                    </p:tgtEl>
                  </p:cond>
                </p:stCondLst>
                <p:endSync evt="end" delay="0">
                  <p:rtn val="all"/>
                </p:endSync>
                <p:childTnLst>
                  <p:par>
                    <p:cTn id="60" fill="hold">
                      <p:stCondLst>
                        <p:cond delay="0"/>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wipe(left)">
                                      <p:cBhvr>
                                        <p:cTn id="64" dur="500"/>
                                        <p:tgtEl>
                                          <p:spTgt spid="9"/>
                                        </p:tgtEl>
                                      </p:cBhvr>
                                    </p:animEffect>
                                  </p:childTnLst>
                                </p:cTn>
                              </p:par>
                              <p:par>
                                <p:cTn id="65" presetID="1" presetClass="exit" presetSubtype="0" fill="hold" grpId="1" nodeType="withEffect">
                                  <p:stCondLst>
                                    <p:cond delay="0"/>
                                  </p:stCondLst>
                                  <p:childTnLst>
                                    <p:set>
                                      <p:cBhvr>
                                        <p:cTn id="6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67" restart="whenNotActive" fill="hold" evtFilter="cancelBubble" nodeType="interactiveSeq">
                <p:stCondLst>
                  <p:cond evt="onClick" delay="0">
                    <p:tgtEl>
                      <p:spTgt spid="26"/>
                    </p:tgtEl>
                  </p:cond>
                </p:stCondLst>
                <p:endSync evt="end" delay="0">
                  <p:rtn val="all"/>
                </p:endSync>
                <p:childTnLst>
                  <p:par>
                    <p:cTn id="68" fill="hold">
                      <p:stCondLst>
                        <p:cond delay="0"/>
                      </p:stCondLst>
                      <p:childTnLst>
                        <p:par>
                          <p:cTn id="69" fill="hold">
                            <p:stCondLst>
                              <p:cond delay="0"/>
                            </p:stCondLst>
                            <p:childTnLst>
                              <p:par>
                                <p:cTn id="70" presetID="1" presetClass="entr" presetSubtype="0" fill="hold" grpId="2" nodeType="clickEffect">
                                  <p:stCondLst>
                                    <p:cond delay="0"/>
                                  </p:stCondLst>
                                  <p:childTnLst>
                                    <p:set>
                                      <p:cBhvr>
                                        <p:cTn id="71"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childTnLst>
        </p:cTn>
      </p:par>
    </p:tnLst>
    <p:bldLst>
      <p:bldP spid="9" grpId="0" animBg="1"/>
      <p:bldP spid="10" grpId="0" animBg="1"/>
      <p:bldP spid="10" grpId="1" animBg="1"/>
      <p:bldP spid="10" grpId="2" animBg="1"/>
      <p:bldP spid="55" grpId="0" animBg="1"/>
      <p:bldP spid="56" grpId="0" animBg="1"/>
      <p:bldP spid="57" grpId="0" animBg="1"/>
      <p:bldP spid="58" grpId="0" animBg="1"/>
      <p:bldP spid="59" grpId="0" animBg="1"/>
      <p:bldP spid="60" grpId="0" animBg="1"/>
      <p:bldP spid="61" grpId="0" animBg="1"/>
      <p:bldP spid="62"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94306"/>
          </a:xfrm>
        </p:spPr>
        <p:txBody>
          <a:bodyPr/>
          <a:lstStyle/>
          <a:p>
            <a:r>
              <a:rPr lang="en-GB" sz="3200" dirty="0"/>
              <a:t>Freddie Frog’s Lily Pad Line</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Freddie Frog is trying to get across the pond by jumping on the lily pads. Can you place the lily pads in the correct order to help Freddie Frog?</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Dudley Duck to reveal questions that encourage the development of children’s mathematical reasoning skills.</a:t>
            </a:r>
            <a:endParaRPr lang="en-GB" sz="1400" dirty="0">
              <a:solidFill>
                <a:schemeClr val="bg1"/>
              </a:solidFill>
            </a:endParaRPr>
          </a:p>
        </p:txBody>
      </p:sp>
      <p:sp>
        <p:nvSpPr>
          <p:cNvPr id="8" name="Question 3"/>
          <p:cNvSpPr/>
          <p:nvPr/>
        </p:nvSpPr>
        <p:spPr>
          <a:xfrm>
            <a:off x="5218607" y="1445079"/>
            <a:ext cx="2200900" cy="897878"/>
          </a:xfrm>
          <a:prstGeom prst="roundRect">
            <a:avLst>
              <a:gd name="adj" fmla="val 20574"/>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FF0000"/>
              </a:buClr>
              <a:buSzPts val="1200"/>
            </a:pPr>
            <a:r>
              <a:rPr lang="en-GB" sz="1400" dirty="0"/>
              <a:t>What number would come after 15?</a:t>
            </a:r>
          </a:p>
        </p:txBody>
      </p:sp>
      <p:sp>
        <p:nvSpPr>
          <p:cNvPr id="9" name="Question 2"/>
          <p:cNvSpPr/>
          <p:nvPr/>
        </p:nvSpPr>
        <p:spPr>
          <a:xfrm>
            <a:off x="5225544" y="1439016"/>
            <a:ext cx="2200900"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Does 14 always come after 13?</a:t>
            </a:r>
          </a:p>
        </p:txBody>
      </p:sp>
      <p:sp>
        <p:nvSpPr>
          <p:cNvPr id="10" name="Question 1"/>
          <p:cNvSpPr/>
          <p:nvPr/>
        </p:nvSpPr>
        <p:spPr>
          <a:xfrm>
            <a:off x="5208583" y="1438092"/>
            <a:ext cx="2234065"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number lily pad does Freddie Frog land on first?</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duc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536906" y="1649208"/>
            <a:ext cx="1244202" cy="941200"/>
          </a:xfrm>
          <a:prstGeom prst="rect">
            <a:avLst/>
          </a:prstGeom>
        </p:spPr>
      </p:pic>
      <p:grpSp>
        <p:nvGrpSpPr>
          <p:cNvPr id="19" name="Group 18"/>
          <p:cNvGrpSpPr/>
          <p:nvPr/>
        </p:nvGrpSpPr>
        <p:grpSpPr>
          <a:xfrm>
            <a:off x="755650" y="3652196"/>
            <a:ext cx="7669213" cy="2285232"/>
            <a:chOff x="755650" y="3922864"/>
            <a:chExt cx="7669213" cy="2285232"/>
          </a:xfrm>
        </p:grpSpPr>
        <p:sp>
          <p:nvSpPr>
            <p:cNvPr id="18" name="Rounded Rectangle 17"/>
            <p:cNvSpPr/>
            <p:nvPr/>
          </p:nvSpPr>
          <p:spPr>
            <a:xfrm>
              <a:off x="755650" y="3922864"/>
              <a:ext cx="7669213" cy="2285232"/>
            </a:xfrm>
            <a:prstGeom prst="roundRect">
              <a:avLst/>
            </a:prstGeom>
            <a:solidFill>
              <a:srgbClr val="ADC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b="10445"/>
            <a:stretch/>
          </p:blipFill>
          <p:spPr>
            <a:xfrm>
              <a:off x="1819771" y="3950069"/>
              <a:ext cx="5139266" cy="1383927"/>
            </a:xfrm>
            <a:prstGeom prst="rect">
              <a:avLst/>
            </a:prstGeom>
          </p:spPr>
        </p:pic>
      </p:gr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52226" y="3208100"/>
            <a:ext cx="1613530" cy="1456229"/>
          </a:xfrm>
          <a:prstGeom prst="rect">
            <a:avLst/>
          </a:prstGeom>
        </p:spPr>
      </p:pic>
      <p:grpSp>
        <p:nvGrpSpPr>
          <p:cNvPr id="24" name="11"/>
          <p:cNvGrpSpPr/>
          <p:nvPr/>
        </p:nvGrpSpPr>
        <p:grpSpPr>
          <a:xfrm>
            <a:off x="4116757" y="2609014"/>
            <a:ext cx="889435" cy="859544"/>
            <a:chOff x="1450461" y="4956089"/>
            <a:chExt cx="1013339" cy="979284"/>
          </a:xfrm>
        </p:grpSpPr>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461" y="4956089"/>
              <a:ext cx="1013339" cy="979284"/>
            </a:xfrm>
            <a:prstGeom prst="rect">
              <a:avLst/>
            </a:prstGeom>
          </p:spPr>
        </p:pic>
        <p:sp>
          <p:nvSpPr>
            <p:cNvPr id="31" name="Title 1"/>
            <p:cNvSpPr txBox="1">
              <a:spLocks/>
            </p:cNvSpPr>
            <p:nvPr/>
          </p:nvSpPr>
          <p:spPr>
            <a:xfrm>
              <a:off x="1450461" y="5250385"/>
              <a:ext cx="931704" cy="39069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tx1"/>
                  </a:solidFill>
                  <a:latin typeface="Twinkl" pitchFamily="50" charset="0"/>
                </a:rPr>
                <a:t>12</a:t>
              </a:r>
            </a:p>
          </p:txBody>
        </p:sp>
      </p:grpSp>
      <p:grpSp>
        <p:nvGrpSpPr>
          <p:cNvPr id="33" name="12"/>
          <p:cNvGrpSpPr/>
          <p:nvPr/>
        </p:nvGrpSpPr>
        <p:grpSpPr>
          <a:xfrm>
            <a:off x="2379652" y="2609014"/>
            <a:ext cx="889435" cy="859544"/>
            <a:chOff x="1450461" y="4956089"/>
            <a:chExt cx="1013339" cy="979284"/>
          </a:xfrm>
        </p:grpSpPr>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461" y="4956089"/>
              <a:ext cx="1013339" cy="979284"/>
            </a:xfrm>
            <a:prstGeom prst="rect">
              <a:avLst/>
            </a:prstGeom>
          </p:spPr>
        </p:pic>
        <p:sp>
          <p:nvSpPr>
            <p:cNvPr id="35" name="Title 1"/>
            <p:cNvSpPr txBox="1">
              <a:spLocks/>
            </p:cNvSpPr>
            <p:nvPr/>
          </p:nvSpPr>
          <p:spPr>
            <a:xfrm>
              <a:off x="1450461" y="5250385"/>
              <a:ext cx="931704" cy="39069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tx1"/>
                  </a:solidFill>
                  <a:latin typeface="Twinkl" pitchFamily="50" charset="0"/>
                </a:rPr>
                <a:t>11</a:t>
              </a:r>
            </a:p>
          </p:txBody>
        </p:sp>
      </p:grpSp>
      <p:grpSp>
        <p:nvGrpSpPr>
          <p:cNvPr id="36" name="13"/>
          <p:cNvGrpSpPr/>
          <p:nvPr/>
        </p:nvGrpSpPr>
        <p:grpSpPr>
          <a:xfrm>
            <a:off x="651016" y="2609014"/>
            <a:ext cx="889435" cy="859544"/>
            <a:chOff x="1450461" y="4956089"/>
            <a:chExt cx="1013339" cy="979284"/>
          </a:xfrm>
        </p:grpSpPr>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461" y="4956089"/>
              <a:ext cx="1013339" cy="979284"/>
            </a:xfrm>
            <a:prstGeom prst="rect">
              <a:avLst/>
            </a:prstGeom>
          </p:spPr>
        </p:pic>
        <p:sp>
          <p:nvSpPr>
            <p:cNvPr id="38" name="Title 1"/>
            <p:cNvSpPr txBox="1">
              <a:spLocks/>
            </p:cNvSpPr>
            <p:nvPr/>
          </p:nvSpPr>
          <p:spPr>
            <a:xfrm>
              <a:off x="1450461" y="5250385"/>
              <a:ext cx="931704" cy="39069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tx1"/>
                  </a:solidFill>
                  <a:latin typeface="Twinkl" pitchFamily="50" charset="0"/>
                </a:rPr>
                <a:t>13</a:t>
              </a:r>
            </a:p>
          </p:txBody>
        </p:sp>
      </p:grpSp>
      <p:grpSp>
        <p:nvGrpSpPr>
          <p:cNvPr id="39" name="14"/>
          <p:cNvGrpSpPr/>
          <p:nvPr/>
        </p:nvGrpSpPr>
        <p:grpSpPr>
          <a:xfrm>
            <a:off x="1481467" y="2609014"/>
            <a:ext cx="914837" cy="859544"/>
            <a:chOff x="1421519" y="4956089"/>
            <a:chExt cx="1042281" cy="979284"/>
          </a:xfrm>
        </p:grpSpPr>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461" y="4956089"/>
              <a:ext cx="1013339" cy="979284"/>
            </a:xfrm>
            <a:prstGeom prst="rect">
              <a:avLst/>
            </a:prstGeom>
          </p:spPr>
        </p:pic>
        <p:sp>
          <p:nvSpPr>
            <p:cNvPr id="42" name="Title 1"/>
            <p:cNvSpPr txBox="1">
              <a:spLocks/>
            </p:cNvSpPr>
            <p:nvPr/>
          </p:nvSpPr>
          <p:spPr>
            <a:xfrm>
              <a:off x="1421519" y="5250386"/>
              <a:ext cx="1013339" cy="39069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tx1"/>
                  </a:solidFill>
                  <a:latin typeface="Twinkl" pitchFamily="50" charset="0"/>
                </a:rPr>
                <a:t>14</a:t>
              </a:r>
            </a:p>
          </p:txBody>
        </p:sp>
      </p:grpSp>
      <p:grpSp>
        <p:nvGrpSpPr>
          <p:cNvPr id="43" name="15"/>
          <p:cNvGrpSpPr/>
          <p:nvPr/>
        </p:nvGrpSpPr>
        <p:grpSpPr>
          <a:xfrm>
            <a:off x="3243973" y="2609014"/>
            <a:ext cx="889435" cy="859544"/>
            <a:chOff x="1450461" y="4956089"/>
            <a:chExt cx="1013339" cy="979284"/>
          </a:xfrm>
        </p:grpSpPr>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461" y="4956089"/>
              <a:ext cx="1013339" cy="979284"/>
            </a:xfrm>
            <a:prstGeom prst="rect">
              <a:avLst/>
            </a:prstGeom>
          </p:spPr>
        </p:pic>
        <p:sp>
          <p:nvSpPr>
            <p:cNvPr id="48" name="Title 1"/>
            <p:cNvSpPr txBox="1">
              <a:spLocks/>
            </p:cNvSpPr>
            <p:nvPr/>
          </p:nvSpPr>
          <p:spPr>
            <a:xfrm>
              <a:off x="1450461" y="5250385"/>
              <a:ext cx="931704" cy="39069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tx1"/>
                  </a:solidFill>
                  <a:latin typeface="Twinkl" pitchFamily="50" charset="0"/>
                </a:rPr>
                <a:t>15</a:t>
              </a:r>
            </a:p>
          </p:txBody>
        </p:sp>
      </p:gr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4576" y="3941509"/>
            <a:ext cx="985195" cy="826203"/>
          </a:xfrm>
          <a:prstGeom prst="rect">
            <a:avLst/>
          </a:prstGeom>
        </p:spPr>
      </p:pic>
    </p:spTree>
    <p:extLst>
      <p:ext uri="{BB962C8B-B14F-4D97-AF65-F5344CB8AC3E}">
        <p14:creationId xmlns:p14="http://schemas.microsoft.com/office/powerpoint/2010/main" val="30556156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 presetClass="exit" presetSubtype="0" fill="hold" grpId="1"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3" restart="whenNotActive" fill="hold" evtFilter="cancelBubble" nodeType="interactiveSeq">
                <p:stCondLst>
                  <p:cond evt="onClick" delay="0">
                    <p:tgtEl>
                      <p:spTgt spid="2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2"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grpId="2"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30" restart="whenNotActive" fill="hold" evtFilter="cancelBubble" nodeType="interactiveSeq">
                <p:stCondLst>
                  <p:cond evt="onClick" delay="0">
                    <p:tgtEl>
                      <p:spTgt spid="36"/>
                    </p:tgtEl>
                  </p:cond>
                </p:stCondLst>
                <p:endSync evt="end" delay="0">
                  <p:rtn val="all"/>
                </p:endSync>
                <p:childTnLst>
                  <p:par>
                    <p:cTn id="31" fill="hold">
                      <p:stCondLst>
                        <p:cond delay="0"/>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1.66667E-6 4.44444E-6 L 0.36563 0.34282 " pathEditMode="relative" rAng="0" ptsTypes="AA">
                                      <p:cBhvr>
                                        <p:cTn id="34" dur="2000" fill="hold"/>
                                        <p:tgtEl>
                                          <p:spTgt spid="36"/>
                                        </p:tgtEl>
                                        <p:attrNameLst>
                                          <p:attrName>ppt_x</p:attrName>
                                          <p:attrName>ppt_y</p:attrName>
                                        </p:attrNameLst>
                                      </p:cBhvr>
                                      <p:rCtr x="18281" y="17130"/>
                                    </p:animMotion>
                                  </p:childTnLst>
                                </p:cTn>
                              </p:par>
                            </p:childTnLst>
                          </p:cTn>
                        </p:par>
                      </p:childTnLst>
                    </p:cTn>
                  </p:par>
                </p:childTnLst>
              </p:cTn>
              <p:nextCondLst>
                <p:cond evt="onClick" delay="0">
                  <p:tgtEl>
                    <p:spTgt spid="36"/>
                  </p:tgtEl>
                </p:cond>
              </p:nextCondLst>
            </p:seq>
            <p:seq concurrent="1" nextAc="seek">
              <p:cTn id="35" restart="whenNotActive" fill="hold" evtFilter="cancelBubble" nodeType="interactiveSeq">
                <p:stCondLst>
                  <p:cond evt="onClick" delay="0">
                    <p:tgtEl>
                      <p:spTgt spid="39"/>
                    </p:tgtEl>
                  </p:cond>
                </p:stCondLst>
                <p:endSync evt="end" delay="0">
                  <p:rtn val="all"/>
                </p:endSync>
                <p:childTnLst>
                  <p:par>
                    <p:cTn id="36" fill="hold">
                      <p:stCondLst>
                        <p:cond delay="0"/>
                      </p:stCondLst>
                      <p:childTnLst>
                        <p:par>
                          <p:cTn id="37" fill="hold">
                            <p:stCondLst>
                              <p:cond delay="0"/>
                            </p:stCondLst>
                            <p:childTnLst>
                              <p:par>
                                <p:cTn id="38" presetID="42" presetClass="path" presetSubtype="0" accel="50000" decel="50000" fill="hold" nodeType="clickEffect">
                                  <p:stCondLst>
                                    <p:cond delay="0"/>
                                  </p:stCondLst>
                                  <p:childTnLst>
                                    <p:animMotion origin="layout" path="M 8.33333E-7 4.44444E-6 L 0.4283 0.34282 " pathEditMode="relative" rAng="0" ptsTypes="AA">
                                      <p:cBhvr>
                                        <p:cTn id="39" dur="2000" fill="hold"/>
                                        <p:tgtEl>
                                          <p:spTgt spid="39"/>
                                        </p:tgtEl>
                                        <p:attrNameLst>
                                          <p:attrName>ppt_x</p:attrName>
                                          <p:attrName>ppt_y</p:attrName>
                                        </p:attrNameLst>
                                      </p:cBhvr>
                                      <p:rCtr x="21406" y="17130"/>
                                    </p:animMotion>
                                  </p:childTnLst>
                                </p:cTn>
                              </p:par>
                            </p:childTnLst>
                          </p:cTn>
                        </p:par>
                      </p:childTnLst>
                    </p:cTn>
                  </p:par>
                </p:childTnLst>
              </p:cTn>
              <p:nextCondLst>
                <p:cond evt="onClick" delay="0">
                  <p:tgtEl>
                    <p:spTgt spid="39"/>
                  </p:tgtEl>
                </p:cond>
              </p:nextCondLst>
            </p:seq>
            <p:seq concurrent="1" nextAc="seek">
              <p:cTn id="40" restart="whenNotActive" fill="hold" evtFilter="cancelBubble" nodeType="interactiveSeq">
                <p:stCondLst>
                  <p:cond evt="onClick" delay="0">
                    <p:tgtEl>
                      <p:spTgt spid="43"/>
                    </p:tgtEl>
                  </p:cond>
                </p:stCondLst>
                <p:endSync evt="end" delay="0">
                  <p:rtn val="all"/>
                </p:endSync>
                <p:childTnLst>
                  <p:par>
                    <p:cTn id="41" fill="hold">
                      <p:stCondLst>
                        <p:cond delay="0"/>
                      </p:stCondLst>
                      <p:childTnLst>
                        <p:par>
                          <p:cTn id="42" fill="hold">
                            <p:stCondLst>
                              <p:cond delay="0"/>
                            </p:stCondLst>
                            <p:childTnLst>
                              <p:par>
                                <p:cTn id="43" presetID="42" presetClass="path" presetSubtype="0" accel="50000" decel="50000" fill="hold" nodeType="clickEffect">
                                  <p:stCondLst>
                                    <p:cond delay="0"/>
                                  </p:stCondLst>
                                  <p:childTnLst>
                                    <p:animMotion origin="layout" path="M 1.38889E-6 4.44444E-6 L 0.38646 0.34282 " pathEditMode="relative" rAng="0" ptsTypes="AA">
                                      <p:cBhvr>
                                        <p:cTn id="44" dur="2000" fill="hold"/>
                                        <p:tgtEl>
                                          <p:spTgt spid="43"/>
                                        </p:tgtEl>
                                        <p:attrNameLst>
                                          <p:attrName>ppt_x</p:attrName>
                                          <p:attrName>ppt_y</p:attrName>
                                        </p:attrNameLst>
                                      </p:cBhvr>
                                      <p:rCtr x="19323" y="17130"/>
                                    </p:animMotion>
                                  </p:childTnLst>
                                </p:cTn>
                              </p:par>
                            </p:childTnLst>
                          </p:cTn>
                        </p:par>
                      </p:childTnLst>
                    </p:cTn>
                  </p:par>
                </p:childTnLst>
              </p:cTn>
              <p:nextCondLst>
                <p:cond evt="onClick" delay="0">
                  <p:tgtEl>
                    <p:spTgt spid="43"/>
                  </p:tgtEl>
                </p:cond>
              </p:nextCondLst>
            </p:seq>
            <p:seq concurrent="1" nextAc="seek">
              <p:cTn id="45" restart="whenNotActive" fill="hold" evtFilter="cancelBubble" nodeType="interactiveSeq">
                <p:stCondLst>
                  <p:cond evt="onClick" delay="0">
                    <p:tgtEl>
                      <p:spTgt spid="33"/>
                    </p:tgtEl>
                  </p:cond>
                </p:stCondLst>
                <p:endSync evt="end" delay="0">
                  <p:rtn val="all"/>
                </p:endSync>
                <p:childTnLst>
                  <p:par>
                    <p:cTn id="46" fill="hold">
                      <p:stCondLst>
                        <p:cond delay="0"/>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4.16667E-6 4.44444E-6 L -0.12031 0.34282 " pathEditMode="relative" rAng="0" ptsTypes="AA">
                                      <p:cBhvr>
                                        <p:cTn id="49" dur="2000" fill="hold"/>
                                        <p:tgtEl>
                                          <p:spTgt spid="33"/>
                                        </p:tgtEl>
                                        <p:attrNameLst>
                                          <p:attrName>ppt_x</p:attrName>
                                          <p:attrName>ppt_y</p:attrName>
                                        </p:attrNameLst>
                                      </p:cBhvr>
                                      <p:rCtr x="-6024" y="17130"/>
                                    </p:animMotion>
                                  </p:childTnLst>
                                </p:cTn>
                              </p:par>
                            </p:childTnLst>
                          </p:cTn>
                        </p:par>
                      </p:childTnLst>
                    </p:cTn>
                  </p:par>
                </p:childTnLst>
              </p:cTn>
              <p:nextCondLst>
                <p:cond evt="onClick" delay="0">
                  <p:tgtEl>
                    <p:spTgt spid="33"/>
                  </p:tgtEl>
                </p:cond>
              </p:nextCondLst>
            </p:seq>
            <p:seq concurrent="1" nextAc="seek">
              <p:cTn id="50" restart="whenNotActive" fill="hold" evtFilter="cancelBubble" nodeType="interactiveSeq">
                <p:stCondLst>
                  <p:cond evt="onClick" delay="0">
                    <p:tgtEl>
                      <p:spTgt spid="24"/>
                    </p:tgtEl>
                  </p:cond>
                </p:stCondLst>
                <p:endSync evt="end" delay="0">
                  <p:rtn val="all"/>
                </p:endSync>
                <p:childTnLst>
                  <p:par>
                    <p:cTn id="51" fill="hold">
                      <p:stCondLst>
                        <p:cond delay="0"/>
                      </p:stCondLst>
                      <p:childTnLst>
                        <p:par>
                          <p:cTn id="52" fill="hold">
                            <p:stCondLst>
                              <p:cond delay="0"/>
                            </p:stCondLst>
                            <p:childTnLst>
                              <p:par>
                                <p:cTn id="53" presetID="42" presetClass="path" presetSubtype="0" accel="50000" decel="50000" fill="hold" nodeType="clickEffect">
                                  <p:stCondLst>
                                    <p:cond delay="0"/>
                                  </p:stCondLst>
                                  <p:childTnLst>
                                    <p:animMotion origin="layout" path="M -4.72222E-6 4.44444E-6 L -0.16302 0.34282 " pathEditMode="relative" rAng="0" ptsTypes="AA">
                                      <p:cBhvr>
                                        <p:cTn id="54" dur="2000" fill="hold"/>
                                        <p:tgtEl>
                                          <p:spTgt spid="24"/>
                                        </p:tgtEl>
                                        <p:attrNameLst>
                                          <p:attrName>ppt_x</p:attrName>
                                          <p:attrName>ppt_y</p:attrName>
                                        </p:attrNameLst>
                                      </p:cBhvr>
                                      <p:rCtr x="-8160" y="17130"/>
                                    </p:animMotion>
                                  </p:childTnLst>
                                </p:cTn>
                              </p:par>
                              <p:par>
                                <p:cTn id="55" presetID="0" presetClass="path" presetSubtype="0" accel="50000" decel="50000" fill="hold" nodeType="withEffect">
                                  <p:stCondLst>
                                    <p:cond delay="2000"/>
                                  </p:stCondLst>
                                  <p:childTnLst>
                                    <p:animMotion origin="layout" path="M 3.33333E-6 5.55556E-6 L 3.33333E-6 5.55556E-6 C 0.00173 0.00279 0.00347 0.0058 0.00538 0.00857 C 0.00659 0.00996 0.00798 0.01089 0.0092 0.01228 C 0.01145 0.01505 0.01354 0.01806 0.01562 0.02084 L 0.02031 0.02709 L 0.02204 0.0308 C 0.02239 0.03242 0.02257 0.03404 0.02309 0.03566 C 0.02378 0.03751 0.025 0.0389 0.02586 0.04052 C 0.02882 0.04607 0.02638 0.0426 0.02951 0.04677 C 0.03194 0.05603 0.02864 0.04468 0.03229 0.05417 C 0.03611 0.06436 0.02986 0.05093 0.03507 0.06158 C 0.03541 0.06367 0.03559 0.06575 0.03593 0.06783 C 0.03784 0.07709 0.03611 0.06482 0.03784 0.0764 C 0.03819 0.07871 0.03854 0.08126 0.03871 0.0838 C 0.03906 0.08589 0.03941 0.08774 0.03975 0.08982 C 0.04097 0.09978 0.04079 0.1007 0.04149 0.11205 C 0.04218 0.11992 0.04288 0.12779 0.0434 0.13566 C 0.04409 0.13473 0.04479 0.13404 0.04531 0.13311 C 0.04739 0.12941 0.04687 0.12871 0.04982 0.1257 C 0.05104 0.12455 0.05243 0.12408 0.05364 0.12316 C 0.05451 0.12246 0.05538 0.1213 0.05642 0.12084 C 0.06232 0.11783 0.06666 0.11783 0.07309 0.11714 L 0.1276 0.1183 C 0.12916 0.1183 0.13402 0.11945 0.13593 0.12084 C 0.13697 0.1213 0.13767 0.12269 0.13871 0.12316 C 0.14079 0.12408 0.14305 0.12408 0.14531 0.12455 C 0.14704 0.12478 0.14895 0.12524 0.15086 0.1257 C 0.15173 0.12617 0.1526 0.12663 0.15364 0.12686 C 0.15607 0.12779 0.15868 0.12825 0.16093 0.12941 C 0.16527 0.13126 0.16284 0.1301 0.1684 0.13311 C 0.17013 0.13542 0.17066 0.13635 0.17309 0.13797 C 0.17395 0.13867 0.17482 0.1389 0.17586 0.13936 C 0.17638 0.13797 0.17691 0.13658 0.1776 0.13566 C 0.17882 0.1338 0.18038 0.13265 0.18142 0.13056 C 0.18194 0.12941 0.18246 0.12779 0.18316 0.12686 C 0.18576 0.12408 0.1934 0.1183 0.19618 0.11714 C 0.19809 0.11621 0.20017 0.11598 0.20173 0.11459 C 0.20642 0.11042 0.20347 0.11228 0.21093 0.11089 C 0.21666 0.10834 0.21197 0.11019 0.22204 0.10718 C 0.22916 0.1051 0.22239 0.10649 0.23229 0.10464 C 0.24409 0.1051 0.25572 0.1051 0.26753 0.10603 C 0.27222 0.10626 0.27013 0.10742 0.27395 0.10973 C 0.27569 0.11066 0.27777 0.11112 0.27951 0.11205 C 0.28107 0.11297 0.28263 0.1139 0.2842 0.11459 C 0.28507 0.11505 0.28611 0.11529 0.28697 0.11575 C 0.28784 0.11644 0.28871 0.11783 0.28975 0.1183 C 0.29149 0.11899 0.2934 0.11899 0.29531 0.11945 C 0.29774 0.12015 0.30017 0.1213 0.3026 0.122 C 0.3059 0.12292 0.30798 0.12339 0.31093 0.12455 C 0.31197 0.12478 0.31284 0.12524 0.31371 0.1257 C 0.31441 0.1264 0.31493 0.12755 0.31562 0.12825 C 0.31736 0.12941 0.32118 0.13056 0.32118 0.13056 C 0.32204 0.13195 0.32395 0.13519 0.32586 0.13427 C 0.32795 0.13334 0.32951 0.13103 0.33142 0.12941 C 0.33489 0.12617 0.33316 0.12732 0.33697 0.1257 C 0.34513 0.11737 0.33628 0.12547 0.34427 0.12084 C 0.34531 0.12015 0.34618 0.11899 0.34704 0.1183 C 0.34947 0.11644 0.35208 0.11505 0.35451 0.11343 C 0.35572 0.11251 0.35711 0.11181 0.35816 0.11089 C 0.3592 0.10996 0.35989 0.10904 0.36093 0.10834 C 0.36632 0.1058 0.36944 0.1058 0.37482 0.10464 C 0.38767 0.10186 0.36892 0.10533 0.38697 0.10232 L 0.43229 0.10348 C 0.4335 0.10348 0.43472 0.10417 0.43593 0.10464 C 0.43871 0.1058 0.44149 0.10765 0.44427 0.10834 C 0.44982 0.10996 0.44739 0.10904 0.45173 0.11089 C 0.4526 0.11181 0.45347 0.11274 0.45451 0.11343 C 0.45538 0.1139 0.45642 0.1139 0.45729 0.11459 C 0.46284 0.11899 0.45468 0.11529 0.46197 0.11945 C 0.46371 0.12061 0.46753 0.122 0.46753 0.122 C 0.4684 0.12269 0.46927 0.12385 0.47031 0.12455 C 0.47118 0.12501 0.47222 0.12501 0.47309 0.1257 C 0.47934 0.1308 0.46979 0.12593 0.4776 0.12941 C 0.48229 0.13542 0.47968 0.13496 0.48507 0.13311 C 0.48593 0.13218 0.48697 0.13149 0.48784 0.13056 C 0.48854 0.12987 0.48888 0.12871 0.48975 0.12825 C 0.49045 0.12755 0.49149 0.12732 0.49253 0.12686 C 0.4993 0.12015 0.49288 0.12547 0.49982 0.122 C 0.50121 0.1213 0.50225 0.12015 0.50364 0.11945 C 0.50451 0.11899 0.50538 0.11876 0.50642 0.1183 C 0.50763 0.1176 0.50868 0.11644 0.51007 0.11575 C 0.5125 0.11459 0.51701 0.1139 0.51927 0.11343 C 0.52048 0.11297 0.5217 0.11251 0.52309 0.11205 C 0.52482 0.11158 0.52673 0.11135 0.52864 0.11089 C 0.53003 0.11042 0.53159 0.10996 0.53316 0.10973 L 0.58142 0.11089 C 0.5875 0.11112 0.58645 0.11274 0.59253 0.11459 C 0.59461 0.11529 0.59687 0.11529 0.59895 0.11575 C 0.61805 0.12084 0.59253 0.11575 0.61649 0.12084 C 0.62083 0.12177 0.62951 0.12316 0.62951 0.12316 C 0.63038 0.12408 0.63142 0.12478 0.63229 0.1257 C 0.63298 0.1264 0.63316 0.12825 0.6342 0.12825 C 0.63507 0.12825 0.63541 0.1264 0.63593 0.1257 L 0.63784 0.1183 L 0.63871 0.11459 C 0.63941 0.10718 0.63923 0.09955 0.64062 0.09237 C 0.64097 0.09075 0.64132 0.08913 0.64149 0.08751 C 0.64409 0.06876 0.64184 0.07802 0.64531 0.06644 C 0.64548 0.0632 0.64566 0.05996 0.64618 0.05672 C 0.64652 0.05371 0.64739 0.05093 0.64809 0.04792 C 0.64843 0.04584 0.64861 0.04376 0.64895 0.04191 C 0.64913 0.04052 0.64947 0.03936 0.64982 0.0382 C 0.65156 0.03172 0.65138 0.03265 0.65364 0.02709 C 0.65382 0.02501 0.65399 0.02292 0.65451 0.02084 C 0.65486 0.01945 0.65642 0.01714 0.65642 0.01714 L 0.65642 0.01714 " pathEditMode="relative" ptsTypes="AAAAAAAAAAAAAAAAAAAAAAAAAAAAAAAAAAAAAAAAAAAAAAAAAAAAAAAAAAAAAAAAAAAAAAAAAAAAAAAAAAAAAAAAAAAAAAAAAAAAAAAAAAA">
                                      <p:cBhvr>
                                        <p:cTn id="56" dur="5000" fill="hold"/>
                                        <p:tgtEl>
                                          <p:spTgt spid="21"/>
                                        </p:tgtEl>
                                        <p:attrNameLst>
                                          <p:attrName>ppt_x</p:attrName>
                                          <p:attrName>ppt_y</p:attrName>
                                        </p:attrNameLst>
                                      </p:cBhvr>
                                    </p:animMotion>
                                  </p:childTnLst>
                                </p:cTn>
                              </p:par>
                            </p:childTnLst>
                          </p:cTn>
                        </p:par>
                      </p:childTnLst>
                    </p:cTn>
                  </p:par>
                </p:childTnLst>
              </p:cTn>
              <p:nextCondLst>
                <p:cond evt="onClick" delay="0">
                  <p:tgtEl>
                    <p:spTgt spid="24"/>
                  </p:tgtEl>
                </p:cond>
              </p:nextCondLst>
            </p:seq>
          </p:childTnLst>
        </p:cTn>
      </p:par>
    </p:tnLst>
    <p:bldLst>
      <p:bldP spid="8" grpId="0" animBg="1"/>
      <p:bldP spid="9" grpId="0" animBg="1"/>
      <p:bldP spid="9" grpId="1" animBg="1"/>
      <p:bldP spid="9" grpId="2" animBg="1"/>
      <p:bldP spid="10" grpId="0" animBg="1"/>
      <p:bldP spid="10" grpId="1" animBg="1"/>
      <p:bldP spid="10"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11"/>
          <p:cNvGrpSpPr/>
          <p:nvPr/>
        </p:nvGrpSpPr>
        <p:grpSpPr>
          <a:xfrm>
            <a:off x="794950" y="3871946"/>
            <a:ext cx="832612" cy="733585"/>
            <a:chOff x="1102902" y="4714509"/>
            <a:chExt cx="871694" cy="768019"/>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18" name="TextBox 17"/>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11</a:t>
              </a:r>
            </a:p>
          </p:txBody>
        </p:sp>
      </p:grpSp>
      <p:sp>
        <p:nvSpPr>
          <p:cNvPr id="2" name="Title 1"/>
          <p:cNvSpPr>
            <a:spLocks noGrp="1"/>
          </p:cNvSpPr>
          <p:nvPr>
            <p:ph type="title"/>
          </p:nvPr>
        </p:nvSpPr>
        <p:spPr>
          <a:xfrm>
            <a:off x="457198" y="478895"/>
            <a:ext cx="8220075" cy="994306"/>
          </a:xfrm>
        </p:spPr>
        <p:txBody>
          <a:bodyPr/>
          <a:lstStyle/>
          <a:p>
            <a:r>
              <a:rPr lang="en-GB" sz="3200" dirty="0"/>
              <a:t>Acorn Collection Day</a:t>
            </a:r>
          </a:p>
        </p:txBody>
      </p:sp>
      <p:sp>
        <p:nvSpPr>
          <p:cNvPr id="3" name="Title 1"/>
          <p:cNvSpPr txBox="1">
            <a:spLocks/>
          </p:cNvSpPr>
          <p:nvPr/>
        </p:nvSpPr>
        <p:spPr>
          <a:xfrm>
            <a:off x="2274820" y="1932238"/>
            <a:ext cx="2996066" cy="1793631"/>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Sonny Squirrel is collecting acorns.</a:t>
            </a:r>
            <a:br>
              <a:rPr lang="en-GB" sz="1800" b="0" dirty="0">
                <a:solidFill>
                  <a:srgbClr val="000000"/>
                </a:solidFill>
                <a:latin typeface="Twinkl" pitchFamily="50" charset="0"/>
              </a:rPr>
            </a:br>
            <a:r>
              <a:rPr lang="en-GB" sz="1800" b="0" dirty="0">
                <a:solidFill>
                  <a:srgbClr val="000000"/>
                </a:solidFill>
                <a:latin typeface="Twinkl" pitchFamily="50" charset="0"/>
              </a:rPr>
              <a:t>He already has the number 11. Now, he needs to collect the other acorns in the correct order. Can you click on the tree to get the acorns? Can you say which number comes next </a:t>
            </a:r>
            <a:r>
              <a:rPr lang="en-GB" sz="1800" b="0" dirty="0" smtClean="0">
                <a:solidFill>
                  <a:srgbClr val="000000"/>
                </a:solidFill>
                <a:latin typeface="Twinkl" pitchFamily="50" charset="0"/>
              </a:rPr>
              <a:t>before</a:t>
            </a:r>
            <a:br>
              <a:rPr lang="en-GB" sz="1800" b="0" dirty="0" smtClean="0">
                <a:solidFill>
                  <a:srgbClr val="000000"/>
                </a:solidFill>
                <a:latin typeface="Twinkl" pitchFamily="50" charset="0"/>
              </a:rPr>
            </a:br>
            <a:r>
              <a:rPr lang="en-GB" sz="1800" b="0" dirty="0" smtClean="0">
                <a:solidFill>
                  <a:srgbClr val="000000"/>
                </a:solidFill>
                <a:latin typeface="Twinkl" pitchFamily="50" charset="0"/>
              </a:rPr>
              <a:t>it </a:t>
            </a:r>
            <a:r>
              <a:rPr lang="en-GB" sz="1800" b="0" dirty="0">
                <a:solidFill>
                  <a:srgbClr val="000000"/>
                </a:solidFill>
                <a:latin typeface="Twinkl" pitchFamily="50" charset="0"/>
              </a:rPr>
              <a:t>falls? </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leaf to reveal questions that encourage the development of children’s mathematical reasoning skills.</a:t>
            </a:r>
            <a:endParaRPr lang="en-GB" sz="1400" dirty="0">
              <a:solidFill>
                <a:schemeClr val="bg1"/>
              </a:solidFill>
            </a:endParaRPr>
          </a:p>
        </p:txBody>
      </p:sp>
      <p:sp>
        <p:nvSpPr>
          <p:cNvPr id="9" name="Question 2"/>
          <p:cNvSpPr/>
          <p:nvPr/>
        </p:nvSpPr>
        <p:spPr>
          <a:xfrm>
            <a:off x="4988629" y="1412353"/>
            <a:ext cx="2317105" cy="836008"/>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Sonny has already eaten the acorn before 11. What number was that acorn? </a:t>
            </a:r>
          </a:p>
        </p:txBody>
      </p:sp>
      <p:sp>
        <p:nvSpPr>
          <p:cNvPr id="10" name="Question 1"/>
          <p:cNvSpPr/>
          <p:nvPr/>
        </p:nvSpPr>
        <p:spPr>
          <a:xfrm>
            <a:off x="4969094" y="1360511"/>
            <a:ext cx="2392262" cy="897878"/>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If there was one more acorn to collect after 20, what number would it be?</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475633"/>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482097"/>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3"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lea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1818" y="1364264"/>
            <a:ext cx="1172118" cy="1025282"/>
          </a:xfrm>
          <a:prstGeom prst="rect">
            <a:avLst/>
          </a:prstGeom>
        </p:spPr>
      </p:pic>
      <p:grpSp>
        <p:nvGrpSpPr>
          <p:cNvPr id="31" name="12"/>
          <p:cNvGrpSpPr/>
          <p:nvPr/>
        </p:nvGrpSpPr>
        <p:grpSpPr>
          <a:xfrm>
            <a:off x="1559740" y="2322190"/>
            <a:ext cx="832612" cy="733585"/>
            <a:chOff x="1102902" y="4714509"/>
            <a:chExt cx="871694" cy="768019"/>
          </a:xfrm>
        </p:grpSpPr>
        <p:pic>
          <p:nvPicPr>
            <p:cNvPr id="32" name="Picture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33" name="TextBox 32"/>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12</a:t>
              </a:r>
            </a:p>
          </p:txBody>
        </p:sp>
      </p:grpSp>
      <p:grpSp>
        <p:nvGrpSpPr>
          <p:cNvPr id="34" name="13"/>
          <p:cNvGrpSpPr/>
          <p:nvPr/>
        </p:nvGrpSpPr>
        <p:grpSpPr>
          <a:xfrm>
            <a:off x="1500661" y="2108840"/>
            <a:ext cx="832612" cy="733585"/>
            <a:chOff x="1102902" y="4714509"/>
            <a:chExt cx="871694" cy="768019"/>
          </a:xfrm>
        </p:grpSpPr>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36" name="TextBox 35"/>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13</a:t>
              </a:r>
            </a:p>
          </p:txBody>
        </p:sp>
      </p:grpSp>
      <p:grpSp>
        <p:nvGrpSpPr>
          <p:cNvPr id="37" name="14"/>
          <p:cNvGrpSpPr/>
          <p:nvPr/>
        </p:nvGrpSpPr>
        <p:grpSpPr>
          <a:xfrm>
            <a:off x="1382639" y="1992461"/>
            <a:ext cx="832612" cy="733585"/>
            <a:chOff x="1102902" y="4714509"/>
            <a:chExt cx="871694" cy="768019"/>
          </a:xfrm>
        </p:grpSpPr>
        <p:pic>
          <p:nvPicPr>
            <p:cNvPr id="38" name="Picture 3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39" name="TextBox 38"/>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14</a:t>
              </a:r>
            </a:p>
          </p:txBody>
        </p:sp>
      </p:grpSp>
      <p:grpSp>
        <p:nvGrpSpPr>
          <p:cNvPr id="40" name="15"/>
          <p:cNvGrpSpPr/>
          <p:nvPr/>
        </p:nvGrpSpPr>
        <p:grpSpPr>
          <a:xfrm>
            <a:off x="1367381" y="2124700"/>
            <a:ext cx="832612" cy="733585"/>
            <a:chOff x="1102902" y="4714509"/>
            <a:chExt cx="871694" cy="768019"/>
          </a:xfrm>
        </p:grpSpPr>
        <p:pic>
          <p:nvPicPr>
            <p:cNvPr id="42" name="Pictur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43" name="TextBox 42"/>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15</a:t>
              </a:r>
            </a:p>
          </p:txBody>
        </p:sp>
      </p:grpSp>
      <p:grpSp>
        <p:nvGrpSpPr>
          <p:cNvPr id="47" name="16"/>
          <p:cNvGrpSpPr/>
          <p:nvPr/>
        </p:nvGrpSpPr>
        <p:grpSpPr>
          <a:xfrm>
            <a:off x="1597350" y="2159035"/>
            <a:ext cx="832612" cy="733585"/>
            <a:chOff x="1102902" y="4714509"/>
            <a:chExt cx="871694" cy="768019"/>
          </a:xfrm>
        </p:grpSpPr>
        <p:pic>
          <p:nvPicPr>
            <p:cNvPr id="48" name="Picture 4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49" name="TextBox 48"/>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16</a:t>
              </a:r>
            </a:p>
          </p:txBody>
        </p:sp>
      </p:grpSp>
      <p:grpSp>
        <p:nvGrpSpPr>
          <p:cNvPr id="50" name="17"/>
          <p:cNvGrpSpPr/>
          <p:nvPr/>
        </p:nvGrpSpPr>
        <p:grpSpPr>
          <a:xfrm>
            <a:off x="1417403" y="2086729"/>
            <a:ext cx="832612" cy="733585"/>
            <a:chOff x="1102902" y="4714509"/>
            <a:chExt cx="871694" cy="768019"/>
          </a:xfrm>
        </p:grpSpPr>
        <p:pic>
          <p:nvPicPr>
            <p:cNvPr id="51" name="Picture 5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52" name="TextBox 51"/>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17</a:t>
              </a:r>
            </a:p>
          </p:txBody>
        </p:sp>
      </p:grpSp>
      <p:grpSp>
        <p:nvGrpSpPr>
          <p:cNvPr id="53" name="18"/>
          <p:cNvGrpSpPr/>
          <p:nvPr/>
        </p:nvGrpSpPr>
        <p:grpSpPr>
          <a:xfrm>
            <a:off x="1426299" y="2136924"/>
            <a:ext cx="832612" cy="733585"/>
            <a:chOff x="1102902" y="4714509"/>
            <a:chExt cx="871694" cy="768019"/>
          </a:xfrm>
        </p:grpSpPr>
        <p:pic>
          <p:nvPicPr>
            <p:cNvPr id="54" name="Picture 5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55" name="TextBox 54"/>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18</a:t>
              </a:r>
            </a:p>
          </p:txBody>
        </p:sp>
      </p:grpSp>
      <p:grpSp>
        <p:nvGrpSpPr>
          <p:cNvPr id="56" name="19"/>
          <p:cNvGrpSpPr/>
          <p:nvPr/>
        </p:nvGrpSpPr>
        <p:grpSpPr>
          <a:xfrm>
            <a:off x="1705910" y="2068960"/>
            <a:ext cx="832612" cy="733585"/>
            <a:chOff x="1102902" y="4714509"/>
            <a:chExt cx="871694" cy="768019"/>
          </a:xfrm>
        </p:grpSpPr>
        <p:pic>
          <p:nvPicPr>
            <p:cNvPr id="57" name="Picture 5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58" name="TextBox 57"/>
            <p:cNvSpPr txBox="1"/>
            <p:nvPr/>
          </p:nvSpPr>
          <p:spPr>
            <a:xfrm>
              <a:off x="1134532" y="4963699"/>
              <a:ext cx="541866" cy="461665"/>
            </a:xfrm>
            <a:prstGeom prst="rect">
              <a:avLst/>
            </a:prstGeom>
            <a:noFill/>
          </p:spPr>
          <p:txBody>
            <a:bodyPr wrap="square" rtlCol="0">
              <a:spAutoFit/>
            </a:bodyPr>
            <a:lstStyle/>
            <a:p>
              <a:pPr algn="ctr"/>
              <a:r>
                <a:rPr lang="en-GB" sz="2400" b="1" dirty="0">
                  <a:solidFill>
                    <a:schemeClr val="bg1"/>
                  </a:solidFill>
                </a:rPr>
                <a:t>19</a:t>
              </a:r>
            </a:p>
          </p:txBody>
        </p:sp>
      </p:grpSp>
      <p:grpSp>
        <p:nvGrpSpPr>
          <p:cNvPr id="59" name="20"/>
          <p:cNvGrpSpPr/>
          <p:nvPr/>
        </p:nvGrpSpPr>
        <p:grpSpPr>
          <a:xfrm>
            <a:off x="1274346" y="1716682"/>
            <a:ext cx="883086" cy="733585"/>
            <a:chOff x="1050058" y="4714509"/>
            <a:chExt cx="924538" cy="768019"/>
          </a:xfrm>
        </p:grpSpPr>
        <p:pic>
          <p:nvPicPr>
            <p:cNvPr id="60" name="Picture 5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2902" y="4714509"/>
              <a:ext cx="871694" cy="768019"/>
            </a:xfrm>
            <a:prstGeom prst="rect">
              <a:avLst/>
            </a:prstGeom>
          </p:spPr>
        </p:pic>
        <p:sp>
          <p:nvSpPr>
            <p:cNvPr id="61" name="TextBox 60"/>
            <p:cNvSpPr txBox="1"/>
            <p:nvPr/>
          </p:nvSpPr>
          <p:spPr>
            <a:xfrm>
              <a:off x="1050058" y="4963699"/>
              <a:ext cx="764294" cy="483335"/>
            </a:xfrm>
            <a:prstGeom prst="rect">
              <a:avLst/>
            </a:prstGeom>
            <a:noFill/>
          </p:spPr>
          <p:txBody>
            <a:bodyPr wrap="square" rtlCol="0">
              <a:spAutoFit/>
            </a:bodyPr>
            <a:lstStyle/>
            <a:p>
              <a:pPr algn="ctr"/>
              <a:r>
                <a:rPr lang="en-GB" sz="2400" b="1" dirty="0">
                  <a:solidFill>
                    <a:schemeClr val="bg1"/>
                  </a:solidFill>
                </a:rPr>
                <a:t>20</a:t>
              </a:r>
            </a:p>
          </p:txBody>
        </p:sp>
      </p:grpSp>
      <p:pic>
        <p:nvPicPr>
          <p:cNvPr id="62" name="squirrel"/>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7103" y="3286938"/>
            <a:ext cx="1906999" cy="1131678"/>
          </a:xfrm>
          <a:prstGeom prst="rect">
            <a:avLst/>
          </a:prstGeom>
        </p:spPr>
      </p:pic>
      <p:pic>
        <p:nvPicPr>
          <p:cNvPr id="21" name="tre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7182" y="1115779"/>
            <a:ext cx="2031935" cy="2730178"/>
          </a:xfrm>
          <a:prstGeom prst="rect">
            <a:avLst/>
          </a:prstGeom>
        </p:spPr>
      </p:pic>
    </p:spTree>
    <p:extLst>
      <p:ext uri="{BB962C8B-B14F-4D97-AF65-F5344CB8AC3E}">
        <p14:creationId xmlns:p14="http://schemas.microsoft.com/office/powerpoint/2010/main" val="2793016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1"/>
                    </p:tgtEl>
                  </p:cond>
                </p:stCondLst>
                <p:endSync evt="end" delay="0">
                  <p:rtn val="all"/>
                </p:endSync>
                <p:childTnLst>
                  <p:par>
                    <p:cTn id="22" fill="hold">
                      <p:stCondLst>
                        <p:cond delay="0"/>
                      </p:stCondLst>
                      <p:childTnLst>
                        <p:par>
                          <p:cTn id="23" fill="hold">
                            <p:stCondLst>
                              <p:cond delay="0"/>
                            </p:stCondLst>
                            <p:childTnLst>
                              <p:par>
                                <p:cTn id="24" presetID="42" presetClass="path" presetSubtype="0" accel="50000" decel="50000" fill="hold" nodeType="clickEffect">
                                  <p:stCondLst>
                                    <p:cond delay="0"/>
                                  </p:stCondLst>
                                  <p:childTnLst>
                                    <p:animMotion origin="layout" path="M 4.16667E-6 3.7037E-7 L -0.03577 0.3794 " pathEditMode="relative" rAng="0" ptsTypes="AA">
                                      <p:cBhvr>
                                        <p:cTn id="25" dur="2000" fill="hold"/>
                                        <p:tgtEl>
                                          <p:spTgt spid="31"/>
                                        </p:tgtEl>
                                        <p:attrNameLst>
                                          <p:attrName>ppt_x</p:attrName>
                                          <p:attrName>ppt_y</p:attrName>
                                        </p:attrNameLst>
                                      </p:cBhvr>
                                      <p:rCtr x="-1788" y="18958"/>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nodeType="clickEffect">
                                  <p:stCondLst>
                                    <p:cond delay="0"/>
                                  </p:stCondLst>
                                  <p:childTnLst>
                                    <p:animMotion origin="layout" path="M 1.38889E-6 3.7037E-7 L 0.07396 0.33796 " pathEditMode="relative" rAng="0" ptsTypes="AA">
                                      <p:cBhvr>
                                        <p:cTn id="29" dur="2000" fill="hold"/>
                                        <p:tgtEl>
                                          <p:spTgt spid="34"/>
                                        </p:tgtEl>
                                        <p:attrNameLst>
                                          <p:attrName>ppt_x</p:attrName>
                                          <p:attrName>ppt_y</p:attrName>
                                        </p:attrNameLst>
                                      </p:cBhvr>
                                      <p:rCtr x="3698" y="16898"/>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nodeType="clickEffect">
                                  <p:stCondLst>
                                    <p:cond delay="0"/>
                                  </p:stCondLst>
                                  <p:childTnLst>
                                    <p:animMotion origin="layout" path="M -1.38889E-6 -1.48148E-6 L 0.14479 0.45255 " pathEditMode="relative" rAng="0" ptsTypes="AA">
                                      <p:cBhvr>
                                        <p:cTn id="33" dur="2000" fill="hold"/>
                                        <p:tgtEl>
                                          <p:spTgt spid="37"/>
                                        </p:tgtEl>
                                        <p:attrNameLst>
                                          <p:attrName>ppt_x</p:attrName>
                                          <p:attrName>ppt_y</p:attrName>
                                        </p:attrNameLst>
                                      </p:cBhvr>
                                      <p:rCtr x="7240" y="22616"/>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nodeType="clickEffect">
                                  <p:stCondLst>
                                    <p:cond delay="0"/>
                                  </p:stCondLst>
                                  <p:childTnLst>
                                    <p:animMotion origin="layout" path="M 4.72222E-6 -4.44444E-6 L 0.2618 0.35394 " pathEditMode="relative" rAng="0" ptsTypes="AA">
                                      <p:cBhvr>
                                        <p:cTn id="37" dur="2000" fill="hold"/>
                                        <p:tgtEl>
                                          <p:spTgt spid="40"/>
                                        </p:tgtEl>
                                        <p:attrNameLst>
                                          <p:attrName>ppt_x</p:attrName>
                                          <p:attrName>ppt_y</p:attrName>
                                        </p:attrNameLst>
                                      </p:cBhvr>
                                      <p:rCtr x="13090" y="17685"/>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1.11111E-6 2.96296E-6 L 0.32135 0.42291 " pathEditMode="relative" rAng="0" ptsTypes="AA">
                                      <p:cBhvr>
                                        <p:cTn id="41" dur="2000" fill="hold"/>
                                        <p:tgtEl>
                                          <p:spTgt spid="47"/>
                                        </p:tgtEl>
                                        <p:attrNameLst>
                                          <p:attrName>ppt_x</p:attrName>
                                          <p:attrName>ppt_y</p:attrName>
                                        </p:attrNameLst>
                                      </p:cBhvr>
                                      <p:rCtr x="16059" y="21134"/>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nodeType="clickEffect">
                                  <p:stCondLst>
                                    <p:cond delay="0"/>
                                  </p:stCondLst>
                                  <p:childTnLst>
                                    <p:animMotion origin="layout" path="M -8.33333E-7 1.11111E-6 L 0.41649 0.31736 " pathEditMode="relative" rAng="0" ptsTypes="AA">
                                      <p:cBhvr>
                                        <p:cTn id="45" dur="2000" fill="hold"/>
                                        <p:tgtEl>
                                          <p:spTgt spid="50"/>
                                        </p:tgtEl>
                                        <p:attrNameLst>
                                          <p:attrName>ppt_x</p:attrName>
                                          <p:attrName>ppt_y</p:attrName>
                                        </p:attrNameLst>
                                      </p:cBhvr>
                                      <p:rCtr x="20816" y="15856"/>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1.11111E-6 3.7037E-6 L 0.5026 0.40787 " pathEditMode="relative" rAng="0" ptsTypes="AA">
                                      <p:cBhvr>
                                        <p:cTn id="49" dur="2000" fill="hold"/>
                                        <p:tgtEl>
                                          <p:spTgt spid="53"/>
                                        </p:tgtEl>
                                        <p:attrNameLst>
                                          <p:attrName>ppt_x</p:attrName>
                                          <p:attrName>ppt_y</p:attrName>
                                        </p:attrNameLst>
                                      </p:cBhvr>
                                      <p:rCtr x="25122" y="20394"/>
                                    </p:animMotion>
                                  </p:childTnLst>
                                </p:cTn>
                              </p:par>
                            </p:childTnLst>
                          </p:cTn>
                        </p:par>
                      </p:childTnLst>
                    </p:cTn>
                  </p:par>
                  <p:par>
                    <p:cTn id="50" fill="hold">
                      <p:stCondLst>
                        <p:cond delay="indefinite"/>
                      </p:stCondLst>
                      <p:childTnLst>
                        <p:par>
                          <p:cTn id="51" fill="hold">
                            <p:stCondLst>
                              <p:cond delay="0"/>
                            </p:stCondLst>
                            <p:childTnLst>
                              <p:par>
                                <p:cTn id="52" presetID="42" presetClass="path" presetSubtype="0" accel="50000" decel="50000" fill="hold" nodeType="clickEffect">
                                  <p:stCondLst>
                                    <p:cond delay="0"/>
                                  </p:stCondLst>
                                  <p:childTnLst>
                                    <p:animMotion origin="layout" path="M 1.94444E-6 -2.59259E-6 L 0.59028 0.36204 " pathEditMode="relative" rAng="0" ptsTypes="AA">
                                      <p:cBhvr>
                                        <p:cTn id="53" dur="2000" fill="hold"/>
                                        <p:tgtEl>
                                          <p:spTgt spid="56"/>
                                        </p:tgtEl>
                                        <p:attrNameLst>
                                          <p:attrName>ppt_x</p:attrName>
                                          <p:attrName>ppt_y</p:attrName>
                                        </p:attrNameLst>
                                      </p:cBhvr>
                                      <p:rCtr x="29514" y="18102"/>
                                    </p:animMotion>
                                  </p:childTnLst>
                                </p:cTn>
                              </p:par>
                            </p:childTnLst>
                          </p:cTn>
                        </p:par>
                      </p:childTnLst>
                    </p:cTn>
                  </p:par>
                  <p:par>
                    <p:cTn id="54" fill="hold">
                      <p:stCondLst>
                        <p:cond delay="indefinite"/>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3.61111E-6 -3.7037E-6 L 0.69757 0.49491 " pathEditMode="relative" rAng="0" ptsTypes="AA">
                                      <p:cBhvr>
                                        <p:cTn id="57" dur="2000" fill="hold"/>
                                        <p:tgtEl>
                                          <p:spTgt spid="59"/>
                                        </p:tgtEl>
                                        <p:attrNameLst>
                                          <p:attrName>ppt_x</p:attrName>
                                          <p:attrName>ppt_y</p:attrName>
                                        </p:attrNameLst>
                                      </p:cBhvr>
                                      <p:rCtr x="34878" y="24745"/>
                                    </p:animMotion>
                                  </p:childTnLst>
                                </p:cTn>
                              </p:par>
                              <p:par>
                                <p:cTn id="58" presetID="32" presetClass="emph" presetSubtype="0" fill="hold" nodeType="withEffect">
                                  <p:stCondLst>
                                    <p:cond delay="1500"/>
                                  </p:stCondLst>
                                  <p:childTnLst>
                                    <p:animRot by="120000">
                                      <p:cBhvr>
                                        <p:cTn id="59" dur="100" fill="hold">
                                          <p:stCondLst>
                                            <p:cond delay="0"/>
                                          </p:stCondLst>
                                        </p:cTn>
                                        <p:tgtEl>
                                          <p:spTgt spid="62"/>
                                        </p:tgtEl>
                                        <p:attrNameLst>
                                          <p:attrName>r</p:attrName>
                                        </p:attrNameLst>
                                      </p:cBhvr>
                                    </p:animRot>
                                    <p:animRot by="-240000">
                                      <p:cBhvr>
                                        <p:cTn id="60" dur="200" fill="hold">
                                          <p:stCondLst>
                                            <p:cond delay="200"/>
                                          </p:stCondLst>
                                        </p:cTn>
                                        <p:tgtEl>
                                          <p:spTgt spid="62"/>
                                        </p:tgtEl>
                                        <p:attrNameLst>
                                          <p:attrName>r</p:attrName>
                                        </p:attrNameLst>
                                      </p:cBhvr>
                                    </p:animRot>
                                    <p:animRot by="240000">
                                      <p:cBhvr>
                                        <p:cTn id="61" dur="200" fill="hold">
                                          <p:stCondLst>
                                            <p:cond delay="400"/>
                                          </p:stCondLst>
                                        </p:cTn>
                                        <p:tgtEl>
                                          <p:spTgt spid="62"/>
                                        </p:tgtEl>
                                        <p:attrNameLst>
                                          <p:attrName>r</p:attrName>
                                        </p:attrNameLst>
                                      </p:cBhvr>
                                    </p:animRot>
                                    <p:animRot by="-240000">
                                      <p:cBhvr>
                                        <p:cTn id="62" dur="200" fill="hold">
                                          <p:stCondLst>
                                            <p:cond delay="600"/>
                                          </p:stCondLst>
                                        </p:cTn>
                                        <p:tgtEl>
                                          <p:spTgt spid="62"/>
                                        </p:tgtEl>
                                        <p:attrNameLst>
                                          <p:attrName>r</p:attrName>
                                        </p:attrNameLst>
                                      </p:cBhvr>
                                    </p:animRot>
                                    <p:animRot by="120000">
                                      <p:cBhvr>
                                        <p:cTn id="63" dur="200" fill="hold">
                                          <p:stCondLst>
                                            <p:cond delay="800"/>
                                          </p:stCondLst>
                                        </p:cTn>
                                        <p:tgtEl>
                                          <p:spTgt spid="62"/>
                                        </p:tgtEl>
                                        <p:attrNameLst>
                                          <p:attrName>r</p:attrName>
                                        </p:attrNameLst>
                                      </p:cBhvr>
                                    </p:animRot>
                                  </p:childTnLst>
                                </p:cTn>
                              </p:par>
                            </p:childTnLst>
                          </p:cTn>
                        </p:par>
                      </p:childTnLst>
                    </p:cTn>
                  </p:par>
                </p:childTnLst>
              </p:cTn>
              <p:nextCondLst>
                <p:cond evt="onClick" delay="0">
                  <p:tgtEl>
                    <p:spTgt spid="21"/>
                  </p:tgtEl>
                </p:cond>
              </p:nextCondLst>
            </p:seq>
          </p:childTnLst>
        </p:cTn>
      </p:par>
    </p:tnLst>
    <p:bldLst>
      <p:bldP spid="9" grpId="0" animBg="1"/>
      <p:bldP spid="10" grpId="0" animBg="1"/>
      <p:bldP spid="10" grpId="1" animBg="1"/>
      <p:bldP spid="10"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p:cNvSpPr/>
          <p:nvPr/>
        </p:nvSpPr>
        <p:spPr>
          <a:xfrm>
            <a:off x="541664" y="4762841"/>
            <a:ext cx="8064500" cy="40865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539750" y="4271715"/>
            <a:ext cx="8064500" cy="40865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552647" y="3780590"/>
            <a:ext cx="8064500" cy="40865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542465" y="3306399"/>
            <a:ext cx="8064500" cy="40865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flag"/>
          <p:cNvPicPr>
            <a:picLocks noChangeAspect="1"/>
          </p:cNvPicPr>
          <p:nvPr/>
        </p:nvPicPr>
        <p:blipFill rotWithShape="1">
          <a:blip r:embed="rId2" cstate="print">
            <a:extLst>
              <a:ext uri="{28A0092B-C50C-407E-A947-70E740481C1C}">
                <a14:useLocalDpi xmlns:a14="http://schemas.microsoft.com/office/drawing/2010/main" val="0"/>
              </a:ext>
            </a:extLst>
          </a:blip>
          <a:srcRect b="33246"/>
          <a:stretch/>
        </p:blipFill>
        <p:spPr>
          <a:xfrm>
            <a:off x="7158579" y="1204490"/>
            <a:ext cx="1394667" cy="1462510"/>
          </a:xfrm>
          <a:prstGeom prst="rect">
            <a:avLst/>
          </a:prstGeom>
        </p:spPr>
      </p:pic>
      <p:sp>
        <p:nvSpPr>
          <p:cNvPr id="2" name="Title 1"/>
          <p:cNvSpPr>
            <a:spLocks noGrp="1"/>
          </p:cNvSpPr>
          <p:nvPr>
            <p:ph type="title"/>
          </p:nvPr>
        </p:nvSpPr>
        <p:spPr/>
        <p:txBody>
          <a:bodyPr/>
          <a:lstStyle/>
          <a:p>
            <a:r>
              <a:rPr lang="en-GB" sz="3200" dirty="0"/>
              <a:t>Ready, Steady, GO!</a:t>
            </a:r>
          </a:p>
        </p:txBody>
      </p:sp>
      <p:sp>
        <p:nvSpPr>
          <p:cNvPr id="3" name="Title 1"/>
          <p:cNvSpPr txBox="1">
            <a:spLocks/>
          </p:cNvSpPr>
          <p:nvPr/>
        </p:nvSpPr>
        <p:spPr>
          <a:xfrm>
            <a:off x="504087" y="1838394"/>
            <a:ext cx="4644101"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Before the race can begin, the cars need to be in the correct order. The smallest number needs to start at the bottom and the largest number should be at the top. However, some of the cars are not ready yet. Can you click on the cars in the order that they need to go in? </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flag to reveal questions that encourage the development of children’s mathematical reasoning skills.</a:t>
            </a:r>
            <a:endParaRPr lang="en-GB" sz="1400" dirty="0">
              <a:solidFill>
                <a:schemeClr val="bg1"/>
              </a:solidFill>
            </a:endParaRPr>
          </a:p>
        </p:txBody>
      </p:sp>
      <p:sp>
        <p:nvSpPr>
          <p:cNvPr id="9" name="Question 2"/>
          <p:cNvSpPr/>
          <p:nvPr/>
        </p:nvSpPr>
        <p:spPr>
          <a:xfrm>
            <a:off x="5058193" y="1437177"/>
            <a:ext cx="1871945"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numbers are missing? </a:t>
            </a:r>
          </a:p>
        </p:txBody>
      </p:sp>
      <p:sp>
        <p:nvSpPr>
          <p:cNvPr id="10" name="Question 1"/>
          <p:cNvSpPr/>
          <p:nvPr/>
        </p:nvSpPr>
        <p:spPr>
          <a:xfrm>
            <a:off x="5031793" y="1439518"/>
            <a:ext cx="1898345" cy="903766"/>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is the largest number on the racing cars?</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3"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5"/>
          <p:cNvPicPr>
            <a:picLocks noChangeAspect="1"/>
          </p:cNvPicPr>
          <p:nvPr/>
        </p:nvPicPr>
        <p:blipFill rotWithShape="1">
          <a:blip r:embed="rId4" cstate="print">
            <a:extLst>
              <a:ext uri="{28A0092B-C50C-407E-A947-70E740481C1C}">
                <a14:useLocalDpi xmlns:a14="http://schemas.microsoft.com/office/drawing/2010/main" val="0"/>
              </a:ext>
            </a:extLst>
          </a:blip>
          <a:srcRect l="44870" t="75839"/>
          <a:stretch/>
        </p:blipFill>
        <p:spPr>
          <a:xfrm>
            <a:off x="611781" y="4559770"/>
            <a:ext cx="1886810" cy="564285"/>
          </a:xfrm>
          <a:prstGeom prst="rect">
            <a:avLst/>
          </a:prstGeom>
        </p:spPr>
      </p:pic>
      <p:pic>
        <p:nvPicPr>
          <p:cNvPr id="32" name="11"/>
          <p:cNvPicPr>
            <a:picLocks noChangeAspect="1"/>
          </p:cNvPicPr>
          <p:nvPr/>
        </p:nvPicPr>
        <p:blipFill rotWithShape="1">
          <a:blip r:embed="rId5" cstate="print">
            <a:extLst>
              <a:ext uri="{28A0092B-C50C-407E-A947-70E740481C1C}">
                <a14:useLocalDpi xmlns:a14="http://schemas.microsoft.com/office/drawing/2010/main" val="0"/>
              </a:ext>
            </a:extLst>
          </a:blip>
          <a:srcRect r="45463"/>
          <a:stretch/>
        </p:blipFill>
        <p:spPr>
          <a:xfrm>
            <a:off x="3640504" y="5393267"/>
            <a:ext cx="1866514" cy="563676"/>
          </a:xfrm>
          <a:prstGeom prst="rect">
            <a:avLst/>
          </a:prstGeom>
        </p:spPr>
      </p:pic>
      <p:pic>
        <p:nvPicPr>
          <p:cNvPr id="33" name="16"/>
          <p:cNvPicPr>
            <a:picLocks noChangeAspect="1"/>
          </p:cNvPicPr>
          <p:nvPr/>
        </p:nvPicPr>
        <p:blipFill rotWithShape="1">
          <a:blip r:embed="rId6" cstate="print">
            <a:extLst>
              <a:ext uri="{28A0092B-C50C-407E-A947-70E740481C1C}">
                <a14:useLocalDpi xmlns:a14="http://schemas.microsoft.com/office/drawing/2010/main" val="0"/>
              </a:ext>
            </a:extLst>
          </a:blip>
          <a:srcRect r="44630"/>
          <a:stretch/>
        </p:blipFill>
        <p:spPr>
          <a:xfrm>
            <a:off x="6052741" y="5370311"/>
            <a:ext cx="1895034" cy="563676"/>
          </a:xfrm>
          <a:prstGeom prst="rect">
            <a:avLst/>
          </a:prstGeom>
        </p:spPr>
      </p:pic>
      <p:pic>
        <p:nvPicPr>
          <p:cNvPr id="34" name="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44273" y="5370661"/>
            <a:ext cx="1868548" cy="645550"/>
          </a:xfrm>
          <a:prstGeom prst="rect">
            <a:avLst/>
          </a:prstGeom>
        </p:spPr>
      </p:pic>
      <p:pic>
        <p:nvPicPr>
          <p:cNvPr id="48" name="16"/>
          <p:cNvPicPr>
            <a:picLocks noChangeAspect="1"/>
          </p:cNvPicPr>
          <p:nvPr/>
        </p:nvPicPr>
        <p:blipFill rotWithShape="1">
          <a:blip r:embed="rId6" cstate="print">
            <a:extLst>
              <a:ext uri="{28A0092B-C50C-407E-A947-70E740481C1C}">
                <a14:useLocalDpi xmlns:a14="http://schemas.microsoft.com/office/drawing/2010/main" val="0"/>
              </a:ext>
            </a:extLst>
          </a:blip>
          <a:srcRect r="44630"/>
          <a:stretch/>
        </p:blipFill>
        <p:spPr>
          <a:xfrm>
            <a:off x="6043776" y="5372696"/>
            <a:ext cx="1895034" cy="563676"/>
          </a:xfrm>
          <a:prstGeom prst="rect">
            <a:avLst/>
          </a:prstGeom>
        </p:spPr>
      </p:pic>
      <p:pic>
        <p:nvPicPr>
          <p:cNvPr id="50" name="20 x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26233" y="5370661"/>
            <a:ext cx="1868548" cy="645550"/>
          </a:xfrm>
          <a:prstGeom prst="rect">
            <a:avLst/>
          </a:prstGeom>
        </p:spPr>
      </p:pic>
    </p:spTree>
    <p:extLst>
      <p:ext uri="{BB962C8B-B14F-4D97-AF65-F5344CB8AC3E}">
        <p14:creationId xmlns:p14="http://schemas.microsoft.com/office/powerpoint/2010/main" val="375666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2"/>
                                        </p:tgtEl>
                                      </p:cBhvr>
                                    </p:animEffect>
                                    <p:animScale>
                                      <p:cBhvr>
                                        <p:cTn id="7" dur="250" autoRev="1" fill="hold"/>
                                        <p:tgtEl>
                                          <p:spTgt spid="3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childTnLst>
                    </p:cTn>
                  </p:par>
                </p:childTnLst>
              </p:cTn>
              <p:nextCondLst>
                <p:cond evt="onClick" delay="0">
                  <p:tgtEl>
                    <p:spTgt spid="14"/>
                  </p:tgtEl>
                </p:cond>
              </p:nextCondLst>
            </p:seq>
            <p:seq concurrent="1" nextAc="seek">
              <p:cTn id="14" restart="whenNotActive" fill="hold" evtFilter="cancelBubble" nodeType="interactiveSeq">
                <p:stCondLst>
                  <p:cond evt="onClick" delay="0">
                    <p:tgtEl>
                      <p:spTgt spid="30"/>
                    </p:tgtEl>
                  </p:cond>
                </p:stCondLst>
                <p:endSync evt="end" delay="0">
                  <p:rtn val="all"/>
                </p:endSync>
                <p:childTnLst>
                  <p:par>
                    <p:cTn id="15" fill="hold">
                      <p:stCondLst>
                        <p:cond delay="0"/>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1" presetClass="exit" presetSubtype="0" fill="hold" grpId="1" nodeType="with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2" restart="whenNotActive" fill="hold" evtFilter="cancelBubble" nodeType="interactiveSeq">
                <p:stCondLst>
                  <p:cond evt="onClick" delay="0">
                    <p:tgtEl>
                      <p:spTgt spid="26"/>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7" restart="whenNotActive" fill="hold" evtFilter="cancelBubble" nodeType="interactiveSeq">
                <p:stCondLst>
                  <p:cond evt="onClick" delay="0">
                    <p:tgtEl>
                      <p:spTgt spid="34"/>
                    </p:tgtEl>
                  </p:cond>
                </p:stCondLst>
                <p:endSync evt="end" delay="0">
                  <p:rtn val="all"/>
                </p:endSync>
                <p:childTnLst>
                  <p:par>
                    <p:cTn id="28" fill="hold">
                      <p:stCondLst>
                        <p:cond delay="0"/>
                      </p:stCondLst>
                      <p:childTnLst>
                        <p:par>
                          <p:cTn id="29" fill="hold">
                            <p:stCondLst>
                              <p:cond delay="0"/>
                            </p:stCondLst>
                            <p:childTnLst>
                              <p:par>
                                <p:cTn id="30" presetID="26" presetClass="emph" presetSubtype="0" fill="hold" nodeType="clickEffect">
                                  <p:stCondLst>
                                    <p:cond delay="0"/>
                                  </p:stCondLst>
                                  <p:childTnLst>
                                    <p:animEffect transition="out" filter="fade">
                                      <p:cBhvr>
                                        <p:cTn id="31" dur="500" tmFilter="0, 0; .2, .5; .8, .5; 1, 0"/>
                                        <p:tgtEl>
                                          <p:spTgt spid="34"/>
                                        </p:tgtEl>
                                      </p:cBhvr>
                                    </p:animEffect>
                                    <p:animScale>
                                      <p:cBhvr>
                                        <p:cTn id="32" dur="250" autoRev="1" fill="hold"/>
                                        <p:tgtEl>
                                          <p:spTgt spid="34"/>
                                        </p:tgtEl>
                                      </p:cBhvr>
                                      <p:by x="105000" y="105000"/>
                                    </p:animScale>
                                  </p:childTnLst>
                                </p:cTn>
                              </p:par>
                            </p:childTnLst>
                          </p:cTn>
                        </p:par>
                      </p:childTnLst>
                    </p:cTn>
                  </p:par>
                </p:childTnLst>
              </p:cTn>
              <p:nextCondLst>
                <p:cond evt="onClick" delay="0">
                  <p:tgtEl>
                    <p:spTgt spid="34"/>
                  </p:tgtEl>
                </p:cond>
              </p:nextCondLst>
            </p:seq>
            <p:seq concurrent="1" nextAc="seek">
              <p:cTn id="33" restart="whenNotActive" fill="hold" evtFilter="cancelBubble" nodeType="interactiveSeq">
                <p:stCondLst>
                  <p:cond evt="onClick" delay="0">
                    <p:tgtEl>
                      <p:spTgt spid="32"/>
                    </p:tgtEl>
                  </p:cond>
                </p:stCondLst>
                <p:endSync evt="end" delay="0">
                  <p:rtn val="all"/>
                </p:endSync>
                <p:childTnLst>
                  <p:par>
                    <p:cTn id="34" fill="hold">
                      <p:stCondLst>
                        <p:cond delay="0"/>
                      </p:stCondLst>
                      <p:childTnLst>
                        <p:par>
                          <p:cTn id="35" fill="hold">
                            <p:stCondLst>
                              <p:cond delay="0"/>
                            </p:stCondLst>
                            <p:childTnLst>
                              <p:par>
                                <p:cTn id="36" presetID="42" presetClass="path" presetSubtype="0" accel="50000" decel="50000" fill="hold" nodeType="clickEffect">
                                  <p:stCondLst>
                                    <p:cond delay="0"/>
                                  </p:stCondLst>
                                  <p:childTnLst>
                                    <p:animMotion origin="layout" path="M -3.61111E-6 -4.81481E-6 L -0.33819 -0.19236 " pathEditMode="relative" rAng="0" ptsTypes="AA">
                                      <p:cBhvr>
                                        <p:cTn id="37" dur="2000" fill="hold"/>
                                        <p:tgtEl>
                                          <p:spTgt spid="32"/>
                                        </p:tgtEl>
                                        <p:attrNameLst>
                                          <p:attrName>ppt_x</p:attrName>
                                          <p:attrName>ppt_y</p:attrName>
                                        </p:attrNameLst>
                                      </p:cBhvr>
                                      <p:rCtr x="-16910" y="-9630"/>
                                    </p:animMotion>
                                  </p:childTnLst>
                                </p:cTn>
                              </p:par>
                              <p:par>
                                <p:cTn id="38" presetID="1" presetClass="exit" presetSubtype="0" fill="hold" nodeType="withEffect">
                                  <p:stCondLst>
                                    <p:cond delay="0"/>
                                  </p:stCondLst>
                                  <p:childTnLst>
                                    <p:set>
                                      <p:cBhvr>
                                        <p:cTn id="39" dur="1" fill="hold">
                                          <p:stCondLst>
                                            <p:cond delay="0"/>
                                          </p:stCondLst>
                                        </p:cTn>
                                        <p:tgtEl>
                                          <p:spTgt spid="33"/>
                                        </p:tgtEl>
                                        <p:attrNameLst>
                                          <p:attrName>style.visibility</p:attrName>
                                        </p:attrNameLst>
                                      </p:cBhvr>
                                      <p:to>
                                        <p:strVal val="hidden"/>
                                      </p:to>
                                    </p:set>
                                  </p:childTnLst>
                                </p:cTn>
                              </p:par>
                              <p:par>
                                <p:cTn id="40" presetID="1" presetClass="entr" presetSubtype="0"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childTnLst>
                                </p:cTn>
                              </p:par>
                            </p:childTnLst>
                          </p:cTn>
                        </p:par>
                      </p:childTnLst>
                    </p:cTn>
                  </p:par>
                </p:childTnLst>
              </p:cTn>
              <p:nextCondLst>
                <p:cond evt="onClick" delay="0">
                  <p:tgtEl>
                    <p:spTgt spid="32"/>
                  </p:tgtEl>
                </p:cond>
              </p:nextCondLst>
            </p:seq>
            <p:seq concurrent="1" nextAc="seek">
              <p:cTn id="42" restart="whenNotActive" fill="hold" evtFilter="cancelBubble" nodeType="interactiveSeq">
                <p:stCondLst>
                  <p:cond evt="onClick" delay="0">
                    <p:tgtEl>
                      <p:spTgt spid="33"/>
                    </p:tgtEl>
                  </p:cond>
                </p:stCondLst>
                <p:endSync evt="end" delay="0">
                  <p:rtn val="all"/>
                </p:endSync>
                <p:childTnLst>
                  <p:par>
                    <p:cTn id="43" fill="hold">
                      <p:stCondLst>
                        <p:cond delay="0"/>
                      </p:stCondLst>
                      <p:childTnLst>
                        <p:par>
                          <p:cTn id="44" fill="hold">
                            <p:stCondLst>
                              <p:cond delay="0"/>
                            </p:stCondLst>
                            <p:childTnLst>
                              <p:par>
                                <p:cTn id="45" presetID="26" presetClass="emph" presetSubtype="0" fill="hold" nodeType="clickEffect">
                                  <p:stCondLst>
                                    <p:cond delay="0"/>
                                  </p:stCondLst>
                                  <p:childTnLst>
                                    <p:animEffect transition="out" filter="fade">
                                      <p:cBhvr>
                                        <p:cTn id="46" dur="500" tmFilter="0, 0; .2, .5; .8, .5; 1, 0"/>
                                        <p:tgtEl>
                                          <p:spTgt spid="33"/>
                                        </p:tgtEl>
                                      </p:cBhvr>
                                    </p:animEffect>
                                    <p:animScale>
                                      <p:cBhvr>
                                        <p:cTn id="47" dur="250" autoRev="1" fill="hold"/>
                                        <p:tgtEl>
                                          <p:spTgt spid="33"/>
                                        </p:tgtEl>
                                      </p:cBhvr>
                                      <p:by x="105000" y="105000"/>
                                    </p:animScale>
                                  </p:childTnLst>
                                </p:cTn>
                              </p:par>
                            </p:childTnLst>
                          </p:cTn>
                        </p:par>
                      </p:childTnLst>
                    </p:cTn>
                  </p:par>
                </p:childTnLst>
              </p:cTn>
              <p:nextCondLst>
                <p:cond evt="onClick" delay="0">
                  <p:tgtEl>
                    <p:spTgt spid="33"/>
                  </p:tgtEl>
                </p:cond>
              </p:nextCondLst>
            </p:seq>
            <p:seq concurrent="1" nextAc="seek">
              <p:cTn id="48" restart="whenNotActive" fill="hold" evtFilter="cancelBubble" nodeType="interactiveSeq">
                <p:stCondLst>
                  <p:cond evt="onClick" delay="0">
                    <p:tgtEl>
                      <p:spTgt spid="48"/>
                    </p:tgtEl>
                  </p:cond>
                </p:stCondLst>
                <p:endSync evt="end" delay="0">
                  <p:rtn val="all"/>
                </p:endSync>
                <p:childTnLst>
                  <p:par>
                    <p:cTn id="49" fill="hold">
                      <p:stCondLst>
                        <p:cond delay="0"/>
                      </p:stCondLst>
                      <p:childTnLst>
                        <p:par>
                          <p:cTn id="50" fill="hold">
                            <p:stCondLst>
                              <p:cond delay="0"/>
                            </p:stCondLst>
                            <p:childTnLst>
                              <p:par>
                                <p:cTn id="51" presetID="42" presetClass="path" presetSubtype="0" accel="50000" decel="50000" fill="hold" nodeType="clickEffect">
                                  <p:stCondLst>
                                    <p:cond delay="0"/>
                                  </p:stCondLst>
                                  <p:childTnLst>
                                    <p:animMotion origin="layout" path="M -3.33333E-6 4.44444E-6 L -0.59687 -0.25371 " pathEditMode="relative" rAng="0" ptsTypes="AA">
                                      <p:cBhvr>
                                        <p:cTn id="52" dur="2000" fill="hold"/>
                                        <p:tgtEl>
                                          <p:spTgt spid="48"/>
                                        </p:tgtEl>
                                        <p:attrNameLst>
                                          <p:attrName>ppt_x</p:attrName>
                                          <p:attrName>ppt_y</p:attrName>
                                        </p:attrNameLst>
                                      </p:cBhvr>
                                      <p:rCtr x="-29844" y="-12685"/>
                                    </p:animMotion>
                                  </p:childTnLst>
                                </p:cTn>
                              </p:par>
                              <p:par>
                                <p:cTn id="53" presetID="1" presetClass="exit" presetSubtype="0" fill="hold" nodeType="withEffect">
                                  <p:stCondLst>
                                    <p:cond delay="0"/>
                                  </p:stCondLst>
                                  <p:childTnLst>
                                    <p:set>
                                      <p:cBhvr>
                                        <p:cTn id="54" dur="1" fill="hold">
                                          <p:stCondLst>
                                            <p:cond delay="0"/>
                                          </p:stCondLst>
                                        </p:cTn>
                                        <p:tgtEl>
                                          <p:spTgt spid="34"/>
                                        </p:tgtEl>
                                        <p:attrNameLst>
                                          <p:attrName>style.visibility</p:attrName>
                                        </p:attrNameLst>
                                      </p:cBhvr>
                                      <p:to>
                                        <p:strVal val="hidden"/>
                                      </p:to>
                                    </p:set>
                                  </p:childTnLst>
                                </p:cTn>
                              </p:par>
                              <p:par>
                                <p:cTn id="55" presetID="1" presetClass="entr" presetSubtype="0" fill="hold" nodeType="withEffect">
                                  <p:stCondLst>
                                    <p:cond delay="0"/>
                                  </p:stCondLst>
                                  <p:childTnLst>
                                    <p:set>
                                      <p:cBhvr>
                                        <p:cTn id="56" dur="1" fill="hold">
                                          <p:stCondLst>
                                            <p:cond delay="0"/>
                                          </p:stCondLst>
                                        </p:cTn>
                                        <p:tgtEl>
                                          <p:spTgt spid="50"/>
                                        </p:tgtEl>
                                        <p:attrNameLst>
                                          <p:attrName>style.visibility</p:attrName>
                                        </p:attrNameLst>
                                      </p:cBhvr>
                                      <p:to>
                                        <p:strVal val="visible"/>
                                      </p:to>
                                    </p:set>
                                  </p:childTnLst>
                                </p:cTn>
                              </p:par>
                            </p:childTnLst>
                          </p:cTn>
                        </p:par>
                      </p:childTnLst>
                    </p:cTn>
                  </p:par>
                </p:childTnLst>
              </p:cTn>
              <p:nextCondLst>
                <p:cond evt="onClick" delay="0">
                  <p:tgtEl>
                    <p:spTgt spid="48"/>
                  </p:tgtEl>
                </p:cond>
              </p:nextCondLst>
            </p:seq>
            <p:seq concurrent="1" nextAc="seek">
              <p:cTn id="57" restart="whenNotActive" fill="hold" evtFilter="cancelBubble" nodeType="interactiveSeq">
                <p:stCondLst>
                  <p:cond evt="onClick" delay="0">
                    <p:tgtEl>
                      <p:spTgt spid="50"/>
                    </p:tgtEl>
                  </p:cond>
                </p:stCondLst>
                <p:endSync evt="end" delay="0">
                  <p:rtn val="all"/>
                </p:endSync>
                <p:childTnLst>
                  <p:par>
                    <p:cTn id="58" fill="hold">
                      <p:stCondLst>
                        <p:cond delay="0"/>
                      </p:stCondLst>
                      <p:childTnLst>
                        <p:par>
                          <p:cTn id="59" fill="hold">
                            <p:stCondLst>
                              <p:cond delay="0"/>
                            </p:stCondLst>
                            <p:childTnLst>
                              <p:par>
                                <p:cTn id="60" presetID="42" presetClass="path" presetSubtype="0" accel="50000" decel="50000" fill="hold" nodeType="clickEffect">
                                  <p:stCondLst>
                                    <p:cond delay="0"/>
                                  </p:stCondLst>
                                  <p:childTnLst>
                                    <p:animMotion origin="layout" path="M -1.11111E-6 -2.59259E-6 L -0.06944 -0.33009 " pathEditMode="relative" rAng="0" ptsTypes="AA">
                                      <p:cBhvr>
                                        <p:cTn id="61" dur="2000" fill="hold"/>
                                        <p:tgtEl>
                                          <p:spTgt spid="50"/>
                                        </p:tgtEl>
                                        <p:attrNameLst>
                                          <p:attrName>ppt_x</p:attrName>
                                          <p:attrName>ppt_y</p:attrName>
                                        </p:attrNameLst>
                                      </p:cBhvr>
                                      <p:rCtr x="-3472" y="-16505"/>
                                    </p:animMotion>
                                  </p:childTnLst>
                                </p:cTn>
                              </p:par>
                            </p:childTnLst>
                          </p:cTn>
                        </p:par>
                      </p:childTnLst>
                    </p:cTn>
                  </p:par>
                </p:childTnLst>
              </p:cTn>
              <p:nextCondLst>
                <p:cond evt="onClick" delay="0">
                  <p:tgtEl>
                    <p:spTgt spid="50"/>
                  </p:tgtEl>
                </p:cond>
              </p:nextCondLst>
            </p:seq>
          </p:childTnLst>
        </p:cTn>
      </p:par>
    </p:tnLst>
    <p:bldLst>
      <p:bldP spid="9" grpId="0" animBg="1"/>
      <p:bldP spid="10" grpId="0" animBg="1"/>
      <p:bldP spid="10" grpId="1" animBg="1"/>
      <p:bldP spid="10"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err="1"/>
              <a:t>Oopsy</a:t>
            </a:r>
            <a:r>
              <a:rPr lang="en-GB" sz="3200" dirty="0"/>
              <a:t> Daisy!</a:t>
            </a:r>
          </a:p>
        </p:txBody>
      </p:sp>
      <p:sp>
        <p:nvSpPr>
          <p:cNvPr id="3" name="Title 1"/>
          <p:cNvSpPr txBox="1">
            <a:spLocks/>
          </p:cNvSpPr>
          <p:nvPr/>
        </p:nvSpPr>
        <p:spPr>
          <a:xfrm>
            <a:off x="573803" y="1514285"/>
            <a:ext cx="4524318" cy="82867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dirty="0">
                <a:solidFill>
                  <a:srgbClr val="000000"/>
                </a:solidFill>
                <a:latin typeface="Twinkl" pitchFamily="50" charset="0"/>
              </a:rPr>
              <a:t>Daisy has got her numbers all mixed up. Can you help her to put them into the correct order from smallest to largest? Click on the numbers in the order you think they need to go in.</a:t>
            </a:r>
          </a:p>
        </p:txBody>
      </p:sp>
      <p:sp>
        <p:nvSpPr>
          <p:cNvPr id="6" name="Rectangle: Rounded Corners 5"/>
          <p:cNvSpPr/>
          <p:nvPr/>
        </p:nvSpPr>
        <p:spPr>
          <a:xfrm>
            <a:off x="637182" y="6016212"/>
            <a:ext cx="7728574" cy="664233"/>
          </a:xfrm>
          <a:prstGeom prst="round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Twinkl" pitchFamily="50" charset="0"/>
              </a:rPr>
              <a:t>Click on the daisy to reveal questions that encourage the development of children’s mathematical reasoning skills.</a:t>
            </a:r>
            <a:endParaRPr lang="en-GB" sz="1400" dirty="0">
              <a:solidFill>
                <a:schemeClr val="bg1"/>
              </a:solidFill>
            </a:endParaRPr>
          </a:p>
        </p:txBody>
      </p:sp>
      <p:sp>
        <p:nvSpPr>
          <p:cNvPr id="9" name="Question 2"/>
          <p:cNvSpPr/>
          <p:nvPr/>
        </p:nvSpPr>
        <p:spPr>
          <a:xfrm>
            <a:off x="4917579" y="1425930"/>
            <a:ext cx="2200900" cy="903941"/>
          </a:xfrm>
          <a:prstGeom prst="roundRect">
            <a:avLst>
              <a:gd name="adj" fmla="val 1611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Which is the largest number? Where does it need to go?</a:t>
            </a:r>
          </a:p>
        </p:txBody>
      </p:sp>
      <p:sp>
        <p:nvSpPr>
          <p:cNvPr id="10" name="Question 1"/>
          <p:cNvSpPr/>
          <p:nvPr/>
        </p:nvSpPr>
        <p:spPr>
          <a:xfrm>
            <a:off x="4917579" y="1405714"/>
            <a:ext cx="2208664" cy="917027"/>
          </a:xfrm>
          <a:prstGeom prst="roundRect">
            <a:avLst>
              <a:gd name="adj" fmla="val 13323"/>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1200"/>
            </a:pPr>
            <a:r>
              <a:rPr lang="en-GB" sz="1400" dirty="0"/>
              <a:t>Can you tell me which number will come first? Why do you think that?</a:t>
            </a:r>
          </a:p>
        </p:txBody>
      </p:sp>
      <p:grpSp>
        <p:nvGrpSpPr>
          <p:cNvPr id="17" name="back"/>
          <p:cNvGrpSpPr/>
          <p:nvPr/>
        </p:nvGrpSpPr>
        <p:grpSpPr>
          <a:xfrm>
            <a:off x="236274" y="199475"/>
            <a:ext cx="558839" cy="558839"/>
            <a:chOff x="1308100" y="3224141"/>
            <a:chExt cx="635000" cy="635000"/>
          </a:xfrm>
          <a:solidFill>
            <a:srgbClr val="FAB000"/>
          </a:solidFill>
        </p:grpSpPr>
        <p:sp>
          <p:nvSpPr>
            <p:cNvPr id="15" name="Oval 14"/>
            <p:cNvSpPr/>
            <p:nvPr/>
          </p:nvSpPr>
          <p:spPr>
            <a:xfrm>
              <a:off x="1308100" y="3224141"/>
              <a:ext cx="635000" cy="635000"/>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Arrow: Right 15"/>
            <p:cNvSpPr/>
            <p:nvPr/>
          </p:nvSpPr>
          <p:spPr>
            <a:xfrm flipH="1">
              <a:off x="1475799" y="3438306"/>
              <a:ext cx="293200" cy="231800"/>
            </a:xfrm>
            <a:prstGeom prst="rightArrow">
              <a:avLst/>
            </a:prstGeom>
            <a:solidFill>
              <a:srgbClr val="FDCF8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Reset Button"/>
          <p:cNvGrpSpPr/>
          <p:nvPr/>
        </p:nvGrpSpPr>
        <p:grpSpPr>
          <a:xfrm>
            <a:off x="7124162" y="2579400"/>
            <a:ext cx="1808779" cy="558839"/>
            <a:chOff x="2452090" y="4000699"/>
            <a:chExt cx="1808779" cy="558839"/>
          </a:xfrm>
        </p:grpSpPr>
        <p:sp>
          <p:nvSpPr>
            <p:cNvPr id="4" name="Rectangle"/>
            <p:cNvSpPr/>
            <p:nvPr/>
          </p:nvSpPr>
          <p:spPr>
            <a:xfrm>
              <a:off x="2452090" y="4088365"/>
              <a:ext cx="1529360" cy="356071"/>
            </a:xfrm>
            <a:prstGeom prst="roundRect">
              <a:avLst>
                <a:gd name="adj" fmla="val 10648"/>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set text"/>
            <p:cNvSpPr txBox="1"/>
            <p:nvPr/>
          </p:nvSpPr>
          <p:spPr>
            <a:xfrm>
              <a:off x="2764629" y="4075104"/>
              <a:ext cx="1216819" cy="369332"/>
            </a:xfrm>
            <a:prstGeom prst="rect">
              <a:avLst/>
            </a:prstGeom>
            <a:noFill/>
          </p:spPr>
          <p:txBody>
            <a:bodyPr wrap="square" rtlCol="0">
              <a:spAutoFit/>
            </a:bodyPr>
            <a:lstStyle/>
            <a:p>
              <a:r>
                <a:rPr lang="en-GB" b="1" dirty="0">
                  <a:solidFill>
                    <a:schemeClr val="bg1"/>
                  </a:solidFill>
                </a:rPr>
                <a:t>reset</a:t>
              </a:r>
            </a:p>
          </p:txBody>
        </p:sp>
        <p:sp>
          <p:nvSpPr>
            <p:cNvPr id="41" name="Circle"/>
            <p:cNvSpPr/>
            <p:nvPr/>
          </p:nvSpPr>
          <p:spPr>
            <a:xfrm>
              <a:off x="3702030" y="4000699"/>
              <a:ext cx="558839" cy="558839"/>
            </a:xfrm>
            <a:prstGeom prst="ellipse">
              <a:avLst/>
            </a:prstGeom>
            <a:solidFill>
              <a:srgbClr val="FAB00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3" name="Arrow: Circular 22"/>
            <p:cNvSpPr/>
            <p:nvPr/>
          </p:nvSpPr>
          <p:spPr>
            <a:xfrm>
              <a:off x="3823596" y="4128731"/>
              <a:ext cx="315705" cy="315705"/>
            </a:xfrm>
            <a:prstGeom prst="circularArrow">
              <a:avLst>
                <a:gd name="adj1" fmla="val 12500"/>
                <a:gd name="adj2" fmla="val 1142319"/>
                <a:gd name="adj3" fmla="val 20457681"/>
                <a:gd name="adj4" fmla="val 1447423"/>
                <a:gd name="adj5" fmla="val 1413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solidFill>
                  <a:schemeClr val="tx1"/>
                </a:solidFill>
              </a:endParaRPr>
            </a:p>
          </p:txBody>
        </p:sp>
      </p:grpSp>
      <p:grpSp>
        <p:nvGrpSpPr>
          <p:cNvPr id="30" name="Click Again Button"/>
          <p:cNvGrpSpPr/>
          <p:nvPr/>
        </p:nvGrpSpPr>
        <p:grpSpPr>
          <a:xfrm>
            <a:off x="5189970" y="2585864"/>
            <a:ext cx="1810288" cy="558839"/>
            <a:chOff x="3062247" y="3925433"/>
            <a:chExt cx="1810288" cy="558839"/>
          </a:xfrm>
        </p:grpSpPr>
        <p:sp>
          <p:nvSpPr>
            <p:cNvPr id="44" name="Rectangle"/>
            <p:cNvSpPr/>
            <p:nvPr/>
          </p:nvSpPr>
          <p:spPr>
            <a:xfrm>
              <a:off x="3063756" y="4016190"/>
              <a:ext cx="1483181" cy="356071"/>
            </a:xfrm>
            <a:prstGeom prst="roundRect">
              <a:avLst>
                <a:gd name="adj" fmla="val 10648"/>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set text"/>
            <p:cNvSpPr txBox="1"/>
            <p:nvPr/>
          </p:nvSpPr>
          <p:spPr>
            <a:xfrm>
              <a:off x="3062247" y="4018356"/>
              <a:ext cx="1325327" cy="353943"/>
            </a:xfrm>
            <a:prstGeom prst="rect">
              <a:avLst/>
            </a:prstGeom>
            <a:solidFill>
              <a:srgbClr val="007AC3"/>
            </a:solidFill>
          </p:spPr>
          <p:txBody>
            <a:bodyPr wrap="square" rtlCol="0">
              <a:spAutoFit/>
            </a:bodyPr>
            <a:lstStyle/>
            <a:p>
              <a:r>
                <a:rPr lang="en-GB" sz="1700" b="1" dirty="0">
                  <a:solidFill>
                    <a:schemeClr val="bg1"/>
                  </a:solidFill>
                </a:rPr>
                <a:t>click again</a:t>
              </a:r>
            </a:p>
          </p:txBody>
        </p:sp>
        <p:sp>
          <p:nvSpPr>
            <p:cNvPr id="46" name="Circle"/>
            <p:cNvSpPr/>
            <p:nvPr/>
          </p:nvSpPr>
          <p:spPr>
            <a:xfrm>
              <a:off x="4313696" y="3925433"/>
              <a:ext cx="558839" cy="558839"/>
            </a:xfrm>
            <a:prstGeom prst="ellipse">
              <a:avLst/>
            </a:prstGeom>
            <a:solidFill>
              <a:srgbClr val="0076B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29" name="Arrow: Right 28"/>
            <p:cNvSpPr/>
            <p:nvPr/>
          </p:nvSpPr>
          <p:spPr>
            <a:xfrm>
              <a:off x="4441150" y="4127461"/>
              <a:ext cx="299165" cy="170695"/>
            </a:xfrm>
            <a:prstGeom prst="rightArrow">
              <a:avLst>
                <a:gd name="adj1" fmla="val 47210"/>
                <a:gd name="adj2" fmla="val 5558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Rectangle 19">
            <a:hlinkClick r:id="rId2" action="ppaction://hlinksldjump"/>
          </p:cNvPr>
          <p:cNvSpPr/>
          <p:nvPr/>
        </p:nvSpPr>
        <p:spPr>
          <a:xfrm>
            <a:off x="236274" y="199475"/>
            <a:ext cx="558839" cy="558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daisy"/>
          <p:cNvPicPr>
            <a:picLocks noChangeAspect="1"/>
          </p:cNvPicPr>
          <p:nvPr/>
        </p:nvPicPr>
        <p:blipFill rotWithShape="1">
          <a:blip r:embed="rId3" cstate="print">
            <a:extLst>
              <a:ext uri="{28A0092B-C50C-407E-A947-70E740481C1C}">
                <a14:useLocalDpi xmlns:a14="http://schemas.microsoft.com/office/drawing/2010/main" val="0"/>
              </a:ext>
            </a:extLst>
          </a:blip>
          <a:srcRect b="33827"/>
          <a:stretch/>
        </p:blipFill>
        <p:spPr>
          <a:xfrm flipH="1">
            <a:off x="7372360" y="746905"/>
            <a:ext cx="1292159" cy="192332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0517" y="2707432"/>
            <a:ext cx="1020764" cy="3240832"/>
          </a:xfrm>
          <a:prstGeom prst="rect">
            <a:avLst/>
          </a:prstGeom>
        </p:spPr>
      </p:pic>
      <p:sp>
        <p:nvSpPr>
          <p:cNvPr id="12" name="20"/>
          <p:cNvSpPr/>
          <p:nvPr/>
        </p:nvSpPr>
        <p:spPr>
          <a:xfrm>
            <a:off x="3064519" y="4826906"/>
            <a:ext cx="999066" cy="999066"/>
          </a:xfrm>
          <a:prstGeom prst="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20</a:t>
            </a:r>
          </a:p>
        </p:txBody>
      </p:sp>
      <p:sp>
        <p:nvSpPr>
          <p:cNvPr id="25" name="5"/>
          <p:cNvSpPr/>
          <p:nvPr/>
        </p:nvSpPr>
        <p:spPr>
          <a:xfrm>
            <a:off x="4177255" y="4826906"/>
            <a:ext cx="999066" cy="999066"/>
          </a:xfrm>
          <a:prstGeom prst="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5</a:t>
            </a:r>
          </a:p>
        </p:txBody>
      </p:sp>
      <p:sp>
        <p:nvSpPr>
          <p:cNvPr id="27" name="15"/>
          <p:cNvSpPr/>
          <p:nvPr/>
        </p:nvSpPr>
        <p:spPr>
          <a:xfrm>
            <a:off x="5289992" y="4826906"/>
            <a:ext cx="999066" cy="999066"/>
          </a:xfrm>
          <a:prstGeom prst="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15</a:t>
            </a:r>
          </a:p>
        </p:txBody>
      </p:sp>
    </p:spTree>
    <p:extLst>
      <p:ext uri="{BB962C8B-B14F-4D97-AF65-F5344CB8AC3E}">
        <p14:creationId xmlns:p14="http://schemas.microsoft.com/office/powerpoint/2010/main" val="24499256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30"/>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par>
                                <p:cTn id="14" presetID="1" presetClass="exit" presetSubtype="0" fill="hold" grpId="1" nodeType="withEffect">
                                  <p:stCondLst>
                                    <p:cond delay="0"/>
                                  </p:stCondLst>
                                  <p:childTnLst>
                                    <p:set>
                                      <p:cBhvr>
                                        <p:cTn id="15"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6" restart="whenNotActive" fill="hold" evtFilter="cancelBubble" nodeType="interactiveSeq">
                <p:stCondLst>
                  <p:cond evt="onClick" delay="0">
                    <p:tgtEl>
                      <p:spTgt spid="26"/>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2"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5"/>
                    </p:tgtEl>
                  </p:cond>
                </p:stCondLst>
                <p:endSync evt="end" delay="0">
                  <p:rtn val="all"/>
                </p:endSync>
                <p:childTnLst>
                  <p:par>
                    <p:cTn id="22" fill="hold">
                      <p:stCondLst>
                        <p:cond delay="0"/>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3.7037E-7 L -0.1217 -0.16296 " pathEditMode="relative" rAng="0" ptsTypes="AA">
                                      <p:cBhvr>
                                        <p:cTn id="25" dur="2000" fill="hold"/>
                                        <p:tgtEl>
                                          <p:spTgt spid="25"/>
                                        </p:tgtEl>
                                        <p:attrNameLst>
                                          <p:attrName>ppt_x</p:attrName>
                                          <p:attrName>ppt_y</p:attrName>
                                        </p:attrNameLst>
                                      </p:cBhvr>
                                      <p:rCtr x="-6094" y="-8148"/>
                                    </p:animMotion>
                                  </p:childTnLst>
                                </p:cTn>
                              </p:par>
                            </p:childTnLst>
                          </p:cTn>
                        </p:par>
                      </p:childTnLst>
                    </p:cTn>
                  </p:par>
                </p:childTnLst>
              </p:cTn>
              <p:nextCondLst>
                <p:cond evt="onClick" delay="0">
                  <p:tgtEl>
                    <p:spTgt spid="25"/>
                  </p:tgtEl>
                </p:cond>
              </p:nextCondLst>
            </p:seq>
            <p:seq concurrent="1" nextAc="seek">
              <p:cTn id="26" restart="whenNotActive" fill="hold" evtFilter="cancelBubble" nodeType="interactiveSeq">
                <p:stCondLst>
                  <p:cond evt="onClick" delay="0">
                    <p:tgtEl>
                      <p:spTgt spid="27"/>
                    </p:tgtEl>
                  </p:cond>
                </p:stCondLst>
                <p:endSync evt="end" delay="0">
                  <p:rtn val="all"/>
                </p:endSync>
                <p:childTnLst>
                  <p:par>
                    <p:cTn id="27" fill="hold">
                      <p:stCondLst>
                        <p:cond delay="0"/>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2.77778E-7 -3.7037E-7 L -0.12205 -0.15926 " pathEditMode="relative" rAng="0" ptsTypes="AA">
                                      <p:cBhvr>
                                        <p:cTn id="30" dur="2000" fill="hold"/>
                                        <p:tgtEl>
                                          <p:spTgt spid="27"/>
                                        </p:tgtEl>
                                        <p:attrNameLst>
                                          <p:attrName>ppt_x</p:attrName>
                                          <p:attrName>ppt_y</p:attrName>
                                        </p:attrNameLst>
                                      </p:cBhvr>
                                      <p:rCtr x="-6111" y="-7963"/>
                                    </p:animMotion>
                                  </p:childTnLst>
                                </p:cTn>
                              </p:par>
                            </p:childTnLst>
                          </p:cTn>
                        </p:par>
                      </p:childTnLst>
                    </p:cTn>
                  </p:par>
                </p:childTnLst>
              </p:cTn>
              <p:nextCondLst>
                <p:cond evt="onClick" delay="0">
                  <p:tgtEl>
                    <p:spTgt spid="27"/>
                  </p:tgtEl>
                </p:cond>
              </p:nextCondLst>
            </p:seq>
            <p:seq concurrent="1" nextAc="seek">
              <p:cTn id="31" restart="whenNotActive" fill="hold" evtFilter="cancelBubble" nodeType="interactiveSeq">
                <p:stCondLst>
                  <p:cond evt="onClick" delay="0">
                    <p:tgtEl>
                      <p:spTgt spid="12"/>
                    </p:tgtEl>
                  </p:cond>
                </p:stCondLst>
                <p:endSync evt="end" delay="0">
                  <p:rtn val="all"/>
                </p:endSync>
                <p:childTnLst>
                  <p:par>
                    <p:cTn id="32" fill="hold">
                      <p:stCondLst>
                        <p:cond delay="0"/>
                      </p:stCondLst>
                      <p:childTnLst>
                        <p:par>
                          <p:cTn id="33" fill="hold">
                            <p:stCondLst>
                              <p:cond delay="0"/>
                            </p:stCondLst>
                            <p:childTnLst>
                              <p:par>
                                <p:cTn id="34" presetID="42" presetClass="path" presetSubtype="0" accel="50000" decel="50000" fill="hold" grpId="0" nodeType="clickEffect">
                                  <p:stCondLst>
                                    <p:cond delay="0"/>
                                  </p:stCondLst>
                                  <p:childTnLst>
                                    <p:animMotion origin="layout" path="M 3.05556E-6 -3.7037E-7 L 0.24357 -0.15926 " pathEditMode="relative" rAng="0" ptsTypes="AA">
                                      <p:cBhvr>
                                        <p:cTn id="35" dur="2000" fill="hold"/>
                                        <p:tgtEl>
                                          <p:spTgt spid="12"/>
                                        </p:tgtEl>
                                        <p:attrNameLst>
                                          <p:attrName>ppt_x</p:attrName>
                                          <p:attrName>ppt_y</p:attrName>
                                        </p:attrNameLst>
                                      </p:cBhvr>
                                      <p:rCtr x="12170" y="-7963"/>
                                    </p:animMotion>
                                  </p:childTnLst>
                                </p:cTn>
                              </p:par>
                            </p:childTnLst>
                          </p:cTn>
                        </p:par>
                      </p:childTnLst>
                    </p:cTn>
                  </p:par>
                </p:childTnLst>
              </p:cTn>
              <p:nextCondLst>
                <p:cond evt="onClick" delay="0">
                  <p:tgtEl>
                    <p:spTgt spid="12"/>
                  </p:tgtEl>
                </p:cond>
              </p:nextCondLst>
            </p:seq>
          </p:childTnLst>
        </p:cTn>
      </p:par>
    </p:tnLst>
    <p:bldLst>
      <p:bldP spid="9" grpId="0" animBg="1"/>
      <p:bldP spid="10" grpId="0" animBg="1"/>
      <p:bldP spid="10" grpId="1" animBg="1"/>
      <p:bldP spid="10" grpId="2" animBg="1"/>
      <p:bldP spid="12" grpId="0" animBg="1"/>
      <p:bldP spid="25"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1063</TotalTime>
  <Words>928</Words>
  <Application>Microsoft Office PowerPoint</Application>
  <PresentationFormat>On-screen Show (4:3)</PresentationFormat>
  <Paragraphs>176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Twinkl</vt:lpstr>
      <vt:lpstr>Office Theme</vt:lpstr>
      <vt:lpstr>PowerPoint Presentation</vt:lpstr>
      <vt:lpstr>Contents</vt:lpstr>
      <vt:lpstr>Number Bots on Parade</vt:lpstr>
      <vt:lpstr>Confusing Post</vt:lpstr>
      <vt:lpstr>Missing Number Washing Line</vt:lpstr>
      <vt:lpstr>Missing Train Carriages</vt:lpstr>
      <vt:lpstr>Little Red Riding Hood Number Path</vt:lpstr>
      <vt:lpstr>Freddie Frog’s Lily Pad Line</vt:lpstr>
      <vt:lpstr>Acorn Collection Day</vt:lpstr>
      <vt:lpstr>Ready, Steady, GO!</vt:lpstr>
      <vt:lpstr>Oopsy Daisy!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Charlotte Campbell</cp:lastModifiedBy>
  <cp:revision>107</cp:revision>
  <dcterms:created xsi:type="dcterms:W3CDTF">2019-03-07T12:47:10Z</dcterms:created>
  <dcterms:modified xsi:type="dcterms:W3CDTF">2020-03-30T11:18:59Z</dcterms:modified>
</cp:coreProperties>
</file>